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462" r:id="rId29"/>
    <p:sldId id="267" r:id="rId30"/>
    <p:sldId id="269" r:id="rId31"/>
    <p:sldId id="268" r:id="rId32"/>
    <p:sldId id="271" r:id="rId33"/>
    <p:sldId id="272" r:id="rId34"/>
    <p:sldId id="463" r:id="rId35"/>
    <p:sldId id="273" r:id="rId36"/>
    <p:sldId id="464" r:id="rId37"/>
    <p:sldId id="274" r:id="rId38"/>
    <p:sldId id="358" r:id="rId39"/>
    <p:sldId id="351" r:id="rId40"/>
    <p:sldId id="275" r:id="rId41"/>
    <p:sldId id="276" r:id="rId42"/>
    <p:sldId id="361" r:id="rId43"/>
    <p:sldId id="277" r:id="rId44"/>
    <p:sldId id="354" r:id="rId45"/>
    <p:sldId id="465" r:id="rId46"/>
    <p:sldId id="278" r:id="rId47"/>
    <p:sldId id="357" r:id="rId48"/>
    <p:sldId id="279" r:id="rId49"/>
    <p:sldId id="280" r:id="rId50"/>
    <p:sldId id="282" r:id="rId51"/>
    <p:sldId id="281" r:id="rId52"/>
    <p:sldId id="283" r:id="rId53"/>
    <p:sldId id="284" r:id="rId54"/>
    <p:sldId id="286" r:id="rId55"/>
    <p:sldId id="285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359" r:id="rId64"/>
    <p:sldId id="362" r:id="rId65"/>
    <p:sldId id="360" r:id="rId66"/>
    <p:sldId id="294" r:id="rId67"/>
    <p:sldId id="295" r:id="rId68"/>
    <p:sldId id="347" r:id="rId69"/>
    <p:sldId id="348" r:id="rId70"/>
    <p:sldId id="300" r:id="rId71"/>
    <p:sldId id="296" r:id="rId72"/>
    <p:sldId id="297" r:id="rId73"/>
    <p:sldId id="355" r:id="rId74"/>
    <p:sldId id="298" r:id="rId75"/>
    <p:sldId id="301" r:id="rId76"/>
    <p:sldId id="302" r:id="rId77"/>
    <p:sldId id="321" r:id="rId78"/>
    <p:sldId id="322" r:id="rId79"/>
    <p:sldId id="323" r:id="rId80"/>
    <p:sldId id="342" r:id="rId81"/>
    <p:sldId id="466" r:id="rId82"/>
    <p:sldId id="344" r:id="rId83"/>
    <p:sldId id="364" r:id="rId84"/>
    <p:sldId id="303" r:id="rId85"/>
    <p:sldId id="307" r:id="rId86"/>
    <p:sldId id="305" r:id="rId87"/>
    <p:sldId id="308" r:id="rId88"/>
    <p:sldId id="304" r:id="rId89"/>
    <p:sldId id="326" r:id="rId90"/>
    <p:sldId id="327" r:id="rId91"/>
    <p:sldId id="328" r:id="rId92"/>
    <p:sldId id="309" r:id="rId93"/>
    <p:sldId id="311" r:id="rId94"/>
    <p:sldId id="312" r:id="rId95"/>
    <p:sldId id="313" r:id="rId96"/>
    <p:sldId id="314" r:id="rId97"/>
    <p:sldId id="315" r:id="rId98"/>
    <p:sldId id="316" r:id="rId99"/>
    <p:sldId id="363" r:id="rId100"/>
    <p:sldId id="350" r:id="rId101"/>
    <p:sldId id="353" r:id="rId102"/>
    <p:sldId id="349" r:id="rId103"/>
    <p:sldId id="340" r:id="rId104"/>
    <p:sldId id="346" r:id="rId105"/>
    <p:sldId id="467" r:id="rId1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462"/>
            <p14:sldId id="267"/>
            <p14:sldId id="269"/>
            <p14:sldId id="268"/>
            <p14:sldId id="271"/>
            <p14:sldId id="272"/>
            <p14:sldId id="463"/>
            <p14:sldId id="273"/>
            <p14:sldId id="464"/>
            <p14:sldId id="274"/>
            <p14:sldId id="358"/>
          </p14:sldIdLst>
        </p14:section>
        <p14:section name="Effective Display" id="{2075DBDC-F4DE-44AF-B617-877298E682F8}">
          <p14:sldIdLst>
            <p14:sldId id="351"/>
            <p14:sldId id="275"/>
            <p14:sldId id="276"/>
            <p14:sldId id="361"/>
            <p14:sldId id="277"/>
            <p14:sldId id="354"/>
            <p14:sldId id="465"/>
            <p14:sldId id="278"/>
            <p14:sldId id="357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359"/>
            <p14:sldId id="362"/>
            <p14:sldId id="360"/>
            <p14:sldId id="294"/>
            <p14:sldId id="295"/>
            <p14:sldId id="347"/>
            <p14:sldId id="348"/>
            <p14:sldId id="300"/>
            <p14:sldId id="296"/>
            <p14:sldId id="297"/>
            <p14:sldId id="355"/>
            <p14:sldId id="298"/>
            <p14:sldId id="301"/>
            <p14:sldId id="302"/>
            <p14:sldId id="321"/>
            <p14:sldId id="322"/>
            <p14:sldId id="323"/>
            <p14:sldId id="342"/>
            <p14:sldId id="466"/>
            <p14:sldId id="344"/>
            <p14:sldId id="36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</p14:sldIdLst>
        </p14:section>
        <p14:section name="Climate change" id="{DD124918-BB6A-44CC-89C5-9ED505FC01B2}">
          <p14:sldIdLst>
            <p14:sldId id="309"/>
            <p14:sldId id="311"/>
            <p14:sldId id="312"/>
            <p14:sldId id="313"/>
            <p14:sldId id="314"/>
            <p14:sldId id="315"/>
            <p14:sldId id="316"/>
            <p14:sldId id="363"/>
            <p14:sldId id="350"/>
            <p14:sldId id="353"/>
            <p14:sldId id="349"/>
            <p14:sldId id="340"/>
            <p14:sldId id="346"/>
            <p14:sldId id="4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451"/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00" autoAdjust="0"/>
  </p:normalViewPr>
  <p:slideViewPr>
    <p:cSldViewPr>
      <p:cViewPr varScale="1">
        <p:scale>
          <a:sx n="92" d="100"/>
          <a:sy n="92" d="100"/>
        </p:scale>
        <p:origin x="13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6BD33-D0C4-402B-827E-D17F627B1FB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054E08-EE0B-4F5E-A53D-DB69A079E779}">
      <dgm:prSet/>
      <dgm:spPr/>
      <dgm:t>
        <a:bodyPr/>
        <a:lstStyle/>
        <a:p>
          <a:r>
            <a:rPr lang="en-US" dirty="0"/>
            <a:t>Graphs as a form of communication</a:t>
          </a:r>
        </a:p>
      </dgm:t>
    </dgm:pt>
    <dgm:pt modelId="{06A75C56-F5C3-4AAD-B43D-92B92874C72A}" type="parTrans" cxnId="{5EBA86C9-54CF-4E19-A3D8-F5B696618E43}">
      <dgm:prSet/>
      <dgm:spPr/>
      <dgm:t>
        <a:bodyPr/>
        <a:lstStyle/>
        <a:p>
          <a:endParaRPr lang="en-US"/>
        </a:p>
      </dgm:t>
    </dgm:pt>
    <dgm:pt modelId="{16FE7EEC-06AE-4E26-8C7B-39D0671C0C69}" type="sibTrans" cxnId="{5EBA86C9-54CF-4E19-A3D8-F5B696618E43}">
      <dgm:prSet/>
      <dgm:spPr/>
      <dgm:t>
        <a:bodyPr/>
        <a:lstStyle/>
        <a:p>
          <a:endParaRPr lang="en-US"/>
        </a:p>
      </dgm:t>
    </dgm:pt>
    <dgm:pt modelId="{99B3BCBE-B9D8-4AC0-9E90-4E528253583A}">
      <dgm:prSet/>
      <dgm:spPr/>
      <dgm:t>
        <a:bodyPr/>
        <a:lstStyle/>
        <a:p>
          <a:r>
            <a:rPr lang="en-US" dirty="0"/>
            <a:t>Data (numbers), words, images </a:t>
          </a:r>
          <a:r>
            <a:rPr lang="en-US" dirty="0">
              <a:sym typeface="Symbol" panose="05050102010706020507" pitchFamily="18" charset="2"/>
            </a:rPr>
            <a:t></a:t>
          </a:r>
          <a:r>
            <a:rPr lang="en-US" dirty="0"/>
            <a:t> Stories</a:t>
          </a:r>
        </a:p>
      </dgm:t>
    </dgm:pt>
    <dgm:pt modelId="{B0FA6D15-424E-40F8-AB94-0698F17F212A}" type="parTrans" cxnId="{F5054EEA-0C67-4D3E-BFCB-F8EF99D15429}">
      <dgm:prSet/>
      <dgm:spPr/>
      <dgm:t>
        <a:bodyPr/>
        <a:lstStyle/>
        <a:p>
          <a:endParaRPr lang="en-US"/>
        </a:p>
      </dgm:t>
    </dgm:pt>
    <dgm:pt modelId="{0DDEA2E6-0A68-46A1-A274-A44B08C6FF9E}" type="sibTrans" cxnId="{F5054EEA-0C67-4D3E-BFCB-F8EF99D15429}">
      <dgm:prSet/>
      <dgm:spPr/>
      <dgm:t>
        <a:bodyPr/>
        <a:lstStyle/>
        <a:p>
          <a:endParaRPr lang="en-US"/>
        </a:p>
      </dgm:t>
    </dgm:pt>
    <dgm:pt modelId="{556DFCCF-6F82-45B8-89FA-16386E44F56B}">
      <dgm:prSet/>
      <dgm:spPr/>
      <dgm:t>
        <a:bodyPr/>
        <a:lstStyle/>
        <a:p>
          <a:r>
            <a:rPr lang="en-US" dirty="0"/>
            <a:t>Goal: tell a </a:t>
          </a:r>
          <a:r>
            <a:rPr lang="en-US" b="1" dirty="0"/>
            <a:t>credible</a:t>
          </a:r>
          <a:r>
            <a:rPr lang="en-US" dirty="0"/>
            <a:t> story</a:t>
          </a:r>
        </a:p>
      </dgm:t>
    </dgm:pt>
    <dgm:pt modelId="{E279AFE9-4B20-4C4F-A6DA-C543F152A45A}" type="parTrans" cxnId="{7EFCEFB9-4753-4967-9A05-17EC0E8398FB}">
      <dgm:prSet/>
      <dgm:spPr/>
      <dgm:t>
        <a:bodyPr/>
        <a:lstStyle/>
        <a:p>
          <a:endParaRPr lang="en-US"/>
        </a:p>
      </dgm:t>
    </dgm:pt>
    <dgm:pt modelId="{94BE568B-88DA-4435-8A05-92B27910391E}" type="sibTrans" cxnId="{7EFCEFB9-4753-4967-9A05-17EC0E8398FB}">
      <dgm:prSet/>
      <dgm:spPr/>
      <dgm:t>
        <a:bodyPr/>
        <a:lstStyle/>
        <a:p>
          <a:endParaRPr lang="en-US"/>
        </a:p>
      </dgm:t>
    </dgm:pt>
    <dgm:pt modelId="{C9FDADDA-661A-475E-BF27-E3B9014C010B}">
      <dgm:prSet/>
      <dgm:spPr/>
      <dgm:t>
        <a:bodyPr/>
        <a:lstStyle/>
        <a:p>
          <a:r>
            <a:rPr lang="en-US"/>
            <a:t>Analysis graphs vs. presentation graphs</a:t>
          </a:r>
        </a:p>
      </dgm:t>
    </dgm:pt>
    <dgm:pt modelId="{C33489B4-98D1-4FA6-9BD7-892AB786E8EB}" type="parTrans" cxnId="{AD2AF933-DF62-42A7-B3C4-202A152ADB69}">
      <dgm:prSet/>
      <dgm:spPr/>
      <dgm:t>
        <a:bodyPr/>
        <a:lstStyle/>
        <a:p>
          <a:endParaRPr lang="en-US"/>
        </a:p>
      </dgm:t>
    </dgm:pt>
    <dgm:pt modelId="{27E4C1A5-1DF9-4108-A11B-190894DEB03C}" type="sibTrans" cxnId="{AD2AF933-DF62-42A7-B3C4-202A152ADB69}">
      <dgm:prSet/>
      <dgm:spPr/>
      <dgm:t>
        <a:bodyPr/>
        <a:lstStyle/>
        <a:p>
          <a:endParaRPr lang="en-US"/>
        </a:p>
      </dgm:t>
    </dgm:pt>
    <dgm:pt modelId="{C0533479-6160-4AF2-B956-7B346209ED7D}">
      <dgm:prSet/>
      <dgm:spPr/>
      <dgm:t>
        <a:bodyPr/>
        <a:lstStyle/>
        <a:p>
          <a:r>
            <a:rPr lang="en-US" dirty="0"/>
            <a:t>Know your audience</a:t>
          </a:r>
        </a:p>
      </dgm:t>
    </dgm:pt>
    <dgm:pt modelId="{76C8C4C0-B26E-4702-AD7D-675ABC400F3F}" type="parTrans" cxnId="{1563B744-98B8-44A6-8060-35DA478B00BF}">
      <dgm:prSet/>
      <dgm:spPr/>
      <dgm:t>
        <a:bodyPr/>
        <a:lstStyle/>
        <a:p>
          <a:endParaRPr lang="en-US"/>
        </a:p>
      </dgm:t>
    </dgm:pt>
    <dgm:pt modelId="{9DEF185D-07F8-4CCD-B193-ABE8D428A7D0}" type="sibTrans" cxnId="{1563B744-98B8-44A6-8060-35DA478B00BF}">
      <dgm:prSet/>
      <dgm:spPr/>
      <dgm:t>
        <a:bodyPr/>
        <a:lstStyle/>
        <a:p>
          <a:endParaRPr lang="en-US"/>
        </a:p>
      </dgm:t>
    </dgm:pt>
    <dgm:pt modelId="{9E781E46-1BB2-4E3B-A3DA-DE50A87CB404}">
      <dgm:prSet/>
      <dgm:spPr/>
      <dgm:t>
        <a:bodyPr/>
        <a:lstStyle/>
        <a:p>
          <a:r>
            <a:rPr lang="en-US"/>
            <a:t>Some principles of effective data display</a:t>
          </a:r>
        </a:p>
      </dgm:t>
    </dgm:pt>
    <dgm:pt modelId="{1ABB4808-CF83-4007-95A1-C25334F36037}" type="parTrans" cxnId="{DE9915E6-728C-41D5-AAAE-A70E9313E735}">
      <dgm:prSet/>
      <dgm:spPr/>
      <dgm:t>
        <a:bodyPr/>
        <a:lstStyle/>
        <a:p>
          <a:endParaRPr lang="en-US"/>
        </a:p>
      </dgm:t>
    </dgm:pt>
    <dgm:pt modelId="{CD796535-710E-43BD-9AD1-9A9FAA7F9C27}" type="sibTrans" cxnId="{DE9915E6-728C-41D5-AAAE-A70E9313E735}">
      <dgm:prSet/>
      <dgm:spPr/>
      <dgm:t>
        <a:bodyPr/>
        <a:lstStyle/>
        <a:p>
          <a:endParaRPr lang="en-US"/>
        </a:p>
      </dgm:t>
    </dgm:pt>
    <dgm:pt modelId="{82F375F6-4887-4AF9-B7EE-6D046376E1E7}">
      <dgm:prSet/>
      <dgm:spPr/>
      <dgm:t>
        <a:bodyPr/>
        <a:lstStyle/>
        <a:p>
          <a:r>
            <a:rPr lang="en-US"/>
            <a:t>Make the data stand out</a:t>
          </a:r>
        </a:p>
      </dgm:t>
    </dgm:pt>
    <dgm:pt modelId="{C00C96E8-CACA-42E3-830E-DE3DD81C86F3}" type="parTrans" cxnId="{37CFF6D0-BEEE-4F47-B9E9-B8C1982D2BB4}">
      <dgm:prSet/>
      <dgm:spPr/>
      <dgm:t>
        <a:bodyPr/>
        <a:lstStyle/>
        <a:p>
          <a:endParaRPr lang="en-US"/>
        </a:p>
      </dgm:t>
    </dgm:pt>
    <dgm:pt modelId="{37D1D262-3812-45ED-A16A-648EA0272531}" type="sibTrans" cxnId="{37CFF6D0-BEEE-4F47-B9E9-B8C1982D2BB4}">
      <dgm:prSet/>
      <dgm:spPr/>
      <dgm:t>
        <a:bodyPr/>
        <a:lstStyle/>
        <a:p>
          <a:endParaRPr lang="en-US"/>
        </a:p>
      </dgm:t>
    </dgm:pt>
    <dgm:pt modelId="{B203AB85-E72B-42BB-8412-C8C71194983F}">
      <dgm:prSet/>
      <dgm:spPr/>
      <dgm:t>
        <a:bodyPr/>
        <a:lstStyle/>
        <a:p>
          <a:r>
            <a:rPr lang="en-US"/>
            <a:t>Facilitate comparisons</a:t>
          </a:r>
        </a:p>
      </dgm:t>
    </dgm:pt>
    <dgm:pt modelId="{86B571F1-4A57-426E-95D9-453E2B9CD565}" type="parTrans" cxnId="{5F153C38-ED20-4665-B07E-B40385F98CEB}">
      <dgm:prSet/>
      <dgm:spPr/>
      <dgm:t>
        <a:bodyPr/>
        <a:lstStyle/>
        <a:p>
          <a:endParaRPr lang="en-US"/>
        </a:p>
      </dgm:t>
    </dgm:pt>
    <dgm:pt modelId="{5C8FB866-A365-49B0-B388-F6041B93BFDC}" type="sibTrans" cxnId="{5F153C38-ED20-4665-B07E-B40385F98CEB}">
      <dgm:prSet/>
      <dgm:spPr/>
      <dgm:t>
        <a:bodyPr/>
        <a:lstStyle/>
        <a:p>
          <a:endParaRPr lang="en-US"/>
        </a:p>
      </dgm:t>
    </dgm:pt>
    <dgm:pt modelId="{5EA94095-3660-4230-B4C0-29E5CD66CDA4}">
      <dgm:prSet/>
      <dgm:spPr/>
      <dgm:t>
        <a:bodyPr/>
        <a:lstStyle/>
        <a:p>
          <a:r>
            <a:rPr lang="en-US"/>
            <a:t>Effect ordering</a:t>
          </a:r>
        </a:p>
      </dgm:t>
    </dgm:pt>
    <dgm:pt modelId="{0877AB95-A098-4A14-A27E-EF86F40D2521}" type="parTrans" cxnId="{F4015828-F455-4475-9373-19530D4DD083}">
      <dgm:prSet/>
      <dgm:spPr/>
      <dgm:t>
        <a:bodyPr/>
        <a:lstStyle/>
        <a:p>
          <a:endParaRPr lang="en-US"/>
        </a:p>
      </dgm:t>
    </dgm:pt>
    <dgm:pt modelId="{84D788AF-B336-4B9A-9A13-3F8110D23EED}" type="sibTrans" cxnId="{F4015828-F455-4475-9373-19530D4DD083}">
      <dgm:prSet/>
      <dgm:spPr/>
      <dgm:t>
        <a:bodyPr/>
        <a:lstStyle/>
        <a:p>
          <a:endParaRPr lang="en-US"/>
        </a:p>
      </dgm:t>
    </dgm:pt>
    <dgm:pt modelId="{FB410CD8-6BD2-4773-87F4-423278CF2528}">
      <dgm:prSet/>
      <dgm:spPr/>
      <dgm:t>
        <a:bodyPr/>
        <a:lstStyle/>
        <a:p>
          <a:r>
            <a:rPr lang="en-US"/>
            <a:t>Direct labeling</a:t>
          </a:r>
        </a:p>
      </dgm:t>
    </dgm:pt>
    <dgm:pt modelId="{6E339E4A-8705-4DD2-BFB2-99AC79A2D2A4}" type="parTrans" cxnId="{3893F205-124E-4618-95A1-EADB04CD1387}">
      <dgm:prSet/>
      <dgm:spPr/>
      <dgm:t>
        <a:bodyPr/>
        <a:lstStyle/>
        <a:p>
          <a:endParaRPr lang="en-US"/>
        </a:p>
      </dgm:t>
    </dgm:pt>
    <dgm:pt modelId="{1F624CA2-7276-4D1B-BECB-DC87F283AE5A}" type="sibTrans" cxnId="{3893F205-124E-4618-95A1-EADB04CD1387}">
      <dgm:prSet/>
      <dgm:spPr/>
      <dgm:t>
        <a:bodyPr/>
        <a:lstStyle/>
        <a:p>
          <a:endParaRPr lang="en-US"/>
        </a:p>
      </dgm:t>
    </dgm:pt>
    <dgm:pt modelId="{F515106B-178D-4EFE-9192-F7341ABE8D0C}">
      <dgm:prSet/>
      <dgm:spPr/>
      <dgm:t>
        <a:bodyPr/>
        <a:lstStyle/>
        <a:p>
          <a:r>
            <a:rPr lang="en-US" dirty="0"/>
            <a:t>Target info to your message</a:t>
          </a:r>
        </a:p>
      </dgm:t>
    </dgm:pt>
    <dgm:pt modelId="{7845F13A-801E-4330-A64F-3E437CDDDEB0}" type="parTrans" cxnId="{3C3BC5E5-83C0-4363-B005-EC118FC0C624}">
      <dgm:prSet/>
      <dgm:spPr/>
      <dgm:t>
        <a:bodyPr/>
        <a:lstStyle/>
        <a:p>
          <a:endParaRPr lang="en-CA"/>
        </a:p>
      </dgm:t>
    </dgm:pt>
    <dgm:pt modelId="{12F7601A-AB17-412A-AA8E-C1278AF2ECB5}" type="sibTrans" cxnId="{3C3BC5E5-83C0-4363-B005-EC118FC0C624}">
      <dgm:prSet/>
      <dgm:spPr/>
      <dgm:t>
        <a:bodyPr/>
        <a:lstStyle/>
        <a:p>
          <a:endParaRPr lang="en-CA"/>
        </a:p>
      </dgm:t>
    </dgm:pt>
    <dgm:pt modelId="{1A300241-C22B-4764-B1CB-ACA5A3BEE587}">
      <dgm:prSet/>
      <dgm:spPr/>
      <dgm:t>
        <a:bodyPr/>
        <a:lstStyle/>
        <a:p>
          <a:r>
            <a:rPr lang="en-US" dirty="0"/>
            <a:t>Avoid doing evil</a:t>
          </a:r>
        </a:p>
      </dgm:t>
    </dgm:pt>
    <dgm:pt modelId="{1CD03D53-6CAC-444A-AB65-4DD145FD42D2}" type="parTrans" cxnId="{DA78E036-E94E-472B-A042-714422095F4A}">
      <dgm:prSet/>
      <dgm:spPr/>
      <dgm:t>
        <a:bodyPr/>
        <a:lstStyle/>
        <a:p>
          <a:endParaRPr lang="en-CA"/>
        </a:p>
      </dgm:t>
    </dgm:pt>
    <dgm:pt modelId="{A1EAA6D1-9203-4B39-8610-F6410E308FB5}" type="sibTrans" cxnId="{DA78E036-E94E-472B-A042-714422095F4A}">
      <dgm:prSet/>
      <dgm:spPr/>
      <dgm:t>
        <a:bodyPr/>
        <a:lstStyle/>
        <a:p>
          <a:endParaRPr lang="en-CA"/>
        </a:p>
      </dgm:t>
    </dgm:pt>
    <dgm:pt modelId="{0C616DF8-FC28-4D2F-99D4-A4904C02DAC4}" type="pres">
      <dgm:prSet presAssocID="{21A6BD33-D0C4-402B-827E-D17F627B1FB5}" presName="Name0" presStyleCnt="0">
        <dgm:presLayoutVars>
          <dgm:dir/>
          <dgm:animLvl val="lvl"/>
          <dgm:resizeHandles val="exact"/>
        </dgm:presLayoutVars>
      </dgm:prSet>
      <dgm:spPr/>
    </dgm:pt>
    <dgm:pt modelId="{EE7ACFD8-A8AA-4452-B609-309EA727B245}" type="pres">
      <dgm:prSet presAssocID="{2A054E08-EE0B-4F5E-A53D-DB69A079E779}" presName="linNode" presStyleCnt="0"/>
      <dgm:spPr/>
    </dgm:pt>
    <dgm:pt modelId="{77E3950E-B85D-4638-9D3A-BAFE6CD5D8AB}" type="pres">
      <dgm:prSet presAssocID="{2A054E08-EE0B-4F5E-A53D-DB69A079E77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71B5421-D226-480C-AC16-42F7B15B3494}" type="pres">
      <dgm:prSet presAssocID="{2A054E08-EE0B-4F5E-A53D-DB69A079E779}" presName="descendantText" presStyleLbl="alignAccFollowNode1" presStyleIdx="0" presStyleCnt="3">
        <dgm:presLayoutVars>
          <dgm:bulletEnabled val="1"/>
        </dgm:presLayoutVars>
      </dgm:prSet>
      <dgm:spPr/>
    </dgm:pt>
    <dgm:pt modelId="{335AD23B-6B05-4736-87DF-B46FA3ABE760}" type="pres">
      <dgm:prSet presAssocID="{16FE7EEC-06AE-4E26-8C7B-39D0671C0C69}" presName="sp" presStyleCnt="0"/>
      <dgm:spPr/>
    </dgm:pt>
    <dgm:pt modelId="{EB093C82-81DD-4EC5-ACB9-08965726C9C9}" type="pres">
      <dgm:prSet presAssocID="{C9FDADDA-661A-475E-BF27-E3B9014C010B}" presName="linNode" presStyleCnt="0"/>
      <dgm:spPr/>
    </dgm:pt>
    <dgm:pt modelId="{42A8271F-64C1-4F74-B6CD-664E46A76D30}" type="pres">
      <dgm:prSet presAssocID="{C9FDADDA-661A-475E-BF27-E3B9014C010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435E909-C3DF-49F3-BA46-268C27E9BB32}" type="pres">
      <dgm:prSet presAssocID="{C9FDADDA-661A-475E-BF27-E3B9014C010B}" presName="descendantText" presStyleLbl="alignAccFollowNode1" presStyleIdx="1" presStyleCnt="3">
        <dgm:presLayoutVars>
          <dgm:bulletEnabled val="1"/>
        </dgm:presLayoutVars>
      </dgm:prSet>
      <dgm:spPr/>
    </dgm:pt>
    <dgm:pt modelId="{27D8FC30-D5BA-4068-BF2C-67F282281BA0}" type="pres">
      <dgm:prSet presAssocID="{27E4C1A5-1DF9-4108-A11B-190894DEB03C}" presName="sp" presStyleCnt="0"/>
      <dgm:spPr/>
    </dgm:pt>
    <dgm:pt modelId="{6A6BD65E-E35E-4891-9CE0-122A65FF350F}" type="pres">
      <dgm:prSet presAssocID="{9E781E46-1BB2-4E3B-A3DA-DE50A87CB404}" presName="linNode" presStyleCnt="0"/>
      <dgm:spPr/>
    </dgm:pt>
    <dgm:pt modelId="{7AB40D35-B2F1-4F03-840D-1CDE080C8F47}" type="pres">
      <dgm:prSet presAssocID="{9E781E46-1BB2-4E3B-A3DA-DE50A87CB40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0B6D308-9DFD-4A6F-A354-26F329B8ED1A}" type="pres">
      <dgm:prSet presAssocID="{9E781E46-1BB2-4E3B-A3DA-DE50A87CB40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46B7204-4286-4625-BF48-18669A76294A}" type="presOf" srcId="{556DFCCF-6F82-45B8-89FA-16386E44F56B}" destId="{971B5421-D226-480C-AC16-42F7B15B3494}" srcOrd="0" destOrd="1" presId="urn:microsoft.com/office/officeart/2005/8/layout/vList5"/>
    <dgm:cxn modelId="{3893F205-124E-4618-95A1-EADB04CD1387}" srcId="{9E781E46-1BB2-4E3B-A3DA-DE50A87CB404}" destId="{FB410CD8-6BD2-4773-87F4-423278CF2528}" srcOrd="3" destOrd="0" parTransId="{6E339E4A-8705-4DD2-BFB2-99AC79A2D2A4}" sibTransId="{1F624CA2-7276-4D1B-BECB-DC87F283AE5A}"/>
    <dgm:cxn modelId="{BA576B0A-D4C3-4D44-85CE-C5ECEF104C4A}" type="presOf" srcId="{82F375F6-4887-4AF9-B7EE-6D046376E1E7}" destId="{20B6D308-9DFD-4A6F-A354-26F329B8ED1A}" srcOrd="0" destOrd="0" presId="urn:microsoft.com/office/officeart/2005/8/layout/vList5"/>
    <dgm:cxn modelId="{8A383B0F-9768-4310-853B-B05BE03556AA}" type="presOf" srcId="{9E781E46-1BB2-4E3B-A3DA-DE50A87CB404}" destId="{7AB40D35-B2F1-4F03-840D-1CDE080C8F47}" srcOrd="0" destOrd="0" presId="urn:microsoft.com/office/officeart/2005/8/layout/vList5"/>
    <dgm:cxn modelId="{5803D814-6246-4ED9-97AC-7831EDB6AF8C}" type="presOf" srcId="{F515106B-178D-4EFE-9192-F7341ABE8D0C}" destId="{6435E909-C3DF-49F3-BA46-268C27E9BB32}" srcOrd="0" destOrd="1" presId="urn:microsoft.com/office/officeart/2005/8/layout/vList5"/>
    <dgm:cxn modelId="{F4015828-F455-4475-9373-19530D4DD083}" srcId="{9E781E46-1BB2-4E3B-A3DA-DE50A87CB404}" destId="{5EA94095-3660-4230-B4C0-29E5CD66CDA4}" srcOrd="2" destOrd="0" parTransId="{0877AB95-A098-4A14-A27E-EF86F40D2521}" sibTransId="{84D788AF-B336-4B9A-9A13-3F8110D23EED}"/>
    <dgm:cxn modelId="{AD2AF933-DF62-42A7-B3C4-202A152ADB69}" srcId="{21A6BD33-D0C4-402B-827E-D17F627B1FB5}" destId="{C9FDADDA-661A-475E-BF27-E3B9014C010B}" srcOrd="1" destOrd="0" parTransId="{C33489B4-98D1-4FA6-9BD7-892AB786E8EB}" sibTransId="{27E4C1A5-1DF9-4108-A11B-190894DEB03C}"/>
    <dgm:cxn modelId="{DA78E036-E94E-472B-A042-714422095F4A}" srcId="{C9FDADDA-661A-475E-BF27-E3B9014C010B}" destId="{1A300241-C22B-4764-B1CB-ACA5A3BEE587}" srcOrd="2" destOrd="0" parTransId="{1CD03D53-6CAC-444A-AB65-4DD145FD42D2}" sibTransId="{A1EAA6D1-9203-4B39-8610-F6410E308FB5}"/>
    <dgm:cxn modelId="{5F153C38-ED20-4665-B07E-B40385F98CEB}" srcId="{9E781E46-1BB2-4E3B-A3DA-DE50A87CB404}" destId="{B203AB85-E72B-42BB-8412-C8C71194983F}" srcOrd="1" destOrd="0" parTransId="{86B571F1-4A57-426E-95D9-453E2B9CD565}" sibTransId="{5C8FB866-A365-49B0-B388-F6041B93BFDC}"/>
    <dgm:cxn modelId="{6864D33F-BE28-4E50-AC3D-A9713A32E0C3}" type="presOf" srcId="{21A6BD33-D0C4-402B-827E-D17F627B1FB5}" destId="{0C616DF8-FC28-4D2F-99D4-A4904C02DAC4}" srcOrd="0" destOrd="0" presId="urn:microsoft.com/office/officeart/2005/8/layout/vList5"/>
    <dgm:cxn modelId="{1563B744-98B8-44A6-8060-35DA478B00BF}" srcId="{C9FDADDA-661A-475E-BF27-E3B9014C010B}" destId="{C0533479-6160-4AF2-B956-7B346209ED7D}" srcOrd="0" destOrd="0" parTransId="{76C8C4C0-B26E-4702-AD7D-675ABC400F3F}" sibTransId="{9DEF185D-07F8-4CCD-B193-ABE8D428A7D0}"/>
    <dgm:cxn modelId="{822AC06F-6C37-46C3-89E5-7B1091F7A63F}" type="presOf" srcId="{2A054E08-EE0B-4F5E-A53D-DB69A079E779}" destId="{77E3950E-B85D-4638-9D3A-BAFE6CD5D8AB}" srcOrd="0" destOrd="0" presId="urn:microsoft.com/office/officeart/2005/8/layout/vList5"/>
    <dgm:cxn modelId="{EC39747D-6BE9-4F7F-B4D0-EB3526AEE221}" type="presOf" srcId="{5EA94095-3660-4230-B4C0-29E5CD66CDA4}" destId="{20B6D308-9DFD-4A6F-A354-26F329B8ED1A}" srcOrd="0" destOrd="2" presId="urn:microsoft.com/office/officeart/2005/8/layout/vList5"/>
    <dgm:cxn modelId="{6AC69BA7-45F4-434B-9AA6-2D331B6C981E}" type="presOf" srcId="{1A300241-C22B-4764-B1CB-ACA5A3BEE587}" destId="{6435E909-C3DF-49F3-BA46-268C27E9BB32}" srcOrd="0" destOrd="2" presId="urn:microsoft.com/office/officeart/2005/8/layout/vList5"/>
    <dgm:cxn modelId="{7EFCEFB9-4753-4967-9A05-17EC0E8398FB}" srcId="{2A054E08-EE0B-4F5E-A53D-DB69A079E779}" destId="{556DFCCF-6F82-45B8-89FA-16386E44F56B}" srcOrd="1" destOrd="0" parTransId="{E279AFE9-4B20-4C4F-A6DA-C543F152A45A}" sibTransId="{94BE568B-88DA-4435-8A05-92B27910391E}"/>
    <dgm:cxn modelId="{DB3D00BA-19B7-4494-A8FF-99C40A54A243}" type="presOf" srcId="{B203AB85-E72B-42BB-8412-C8C71194983F}" destId="{20B6D308-9DFD-4A6F-A354-26F329B8ED1A}" srcOrd="0" destOrd="1" presId="urn:microsoft.com/office/officeart/2005/8/layout/vList5"/>
    <dgm:cxn modelId="{485931BF-CD63-4E48-9269-8F1CDC29D0E8}" type="presOf" srcId="{C0533479-6160-4AF2-B956-7B346209ED7D}" destId="{6435E909-C3DF-49F3-BA46-268C27E9BB32}" srcOrd="0" destOrd="0" presId="urn:microsoft.com/office/officeart/2005/8/layout/vList5"/>
    <dgm:cxn modelId="{7C0891C5-0963-4474-93EA-EAD9AD9BF534}" type="presOf" srcId="{99B3BCBE-B9D8-4AC0-9E90-4E528253583A}" destId="{971B5421-D226-480C-AC16-42F7B15B3494}" srcOrd="0" destOrd="0" presId="urn:microsoft.com/office/officeart/2005/8/layout/vList5"/>
    <dgm:cxn modelId="{5EBA86C9-54CF-4E19-A3D8-F5B696618E43}" srcId="{21A6BD33-D0C4-402B-827E-D17F627B1FB5}" destId="{2A054E08-EE0B-4F5E-A53D-DB69A079E779}" srcOrd="0" destOrd="0" parTransId="{06A75C56-F5C3-4AAD-B43D-92B92874C72A}" sibTransId="{16FE7EEC-06AE-4E26-8C7B-39D0671C0C69}"/>
    <dgm:cxn modelId="{37CFF6D0-BEEE-4F47-B9E9-B8C1982D2BB4}" srcId="{9E781E46-1BB2-4E3B-A3DA-DE50A87CB404}" destId="{82F375F6-4887-4AF9-B7EE-6D046376E1E7}" srcOrd="0" destOrd="0" parTransId="{C00C96E8-CACA-42E3-830E-DE3DD81C86F3}" sibTransId="{37D1D262-3812-45ED-A16A-648EA0272531}"/>
    <dgm:cxn modelId="{B582CBD9-B11F-4386-A2AB-A6A67DFD83EC}" type="presOf" srcId="{FB410CD8-6BD2-4773-87F4-423278CF2528}" destId="{20B6D308-9DFD-4A6F-A354-26F329B8ED1A}" srcOrd="0" destOrd="3" presId="urn:microsoft.com/office/officeart/2005/8/layout/vList5"/>
    <dgm:cxn modelId="{AD8B36DF-844A-4911-84EE-B3A8BBB5BCEC}" type="presOf" srcId="{C9FDADDA-661A-475E-BF27-E3B9014C010B}" destId="{42A8271F-64C1-4F74-B6CD-664E46A76D30}" srcOrd="0" destOrd="0" presId="urn:microsoft.com/office/officeart/2005/8/layout/vList5"/>
    <dgm:cxn modelId="{3C3BC5E5-83C0-4363-B005-EC118FC0C624}" srcId="{C9FDADDA-661A-475E-BF27-E3B9014C010B}" destId="{F515106B-178D-4EFE-9192-F7341ABE8D0C}" srcOrd="1" destOrd="0" parTransId="{7845F13A-801E-4330-A64F-3E437CDDDEB0}" sibTransId="{12F7601A-AB17-412A-AA8E-C1278AF2ECB5}"/>
    <dgm:cxn modelId="{DE9915E6-728C-41D5-AAAE-A70E9313E735}" srcId="{21A6BD33-D0C4-402B-827E-D17F627B1FB5}" destId="{9E781E46-1BB2-4E3B-A3DA-DE50A87CB404}" srcOrd="2" destOrd="0" parTransId="{1ABB4808-CF83-4007-95A1-C25334F36037}" sibTransId="{CD796535-710E-43BD-9AD1-9A9FAA7F9C27}"/>
    <dgm:cxn modelId="{F5054EEA-0C67-4D3E-BFCB-F8EF99D15429}" srcId="{2A054E08-EE0B-4F5E-A53D-DB69A079E779}" destId="{99B3BCBE-B9D8-4AC0-9E90-4E528253583A}" srcOrd="0" destOrd="0" parTransId="{B0FA6D15-424E-40F8-AB94-0698F17F212A}" sibTransId="{0DDEA2E6-0A68-46A1-A274-A44B08C6FF9E}"/>
    <dgm:cxn modelId="{4EE89491-30B9-4BF8-A403-8782A4696CFA}" type="presParOf" srcId="{0C616DF8-FC28-4D2F-99D4-A4904C02DAC4}" destId="{EE7ACFD8-A8AA-4452-B609-309EA727B245}" srcOrd="0" destOrd="0" presId="urn:microsoft.com/office/officeart/2005/8/layout/vList5"/>
    <dgm:cxn modelId="{73365B7E-8ED0-41B8-8A28-54D03F176A73}" type="presParOf" srcId="{EE7ACFD8-A8AA-4452-B609-309EA727B245}" destId="{77E3950E-B85D-4638-9D3A-BAFE6CD5D8AB}" srcOrd="0" destOrd="0" presId="urn:microsoft.com/office/officeart/2005/8/layout/vList5"/>
    <dgm:cxn modelId="{7DC6FCBD-E1EB-47E1-91AE-94D086D83A30}" type="presParOf" srcId="{EE7ACFD8-A8AA-4452-B609-309EA727B245}" destId="{971B5421-D226-480C-AC16-42F7B15B3494}" srcOrd="1" destOrd="0" presId="urn:microsoft.com/office/officeart/2005/8/layout/vList5"/>
    <dgm:cxn modelId="{30C52C71-1C1F-41AD-87ED-A701CBF939E7}" type="presParOf" srcId="{0C616DF8-FC28-4D2F-99D4-A4904C02DAC4}" destId="{335AD23B-6B05-4736-87DF-B46FA3ABE760}" srcOrd="1" destOrd="0" presId="urn:microsoft.com/office/officeart/2005/8/layout/vList5"/>
    <dgm:cxn modelId="{5615E09F-2D0C-4744-88F8-AD6228DD6EA9}" type="presParOf" srcId="{0C616DF8-FC28-4D2F-99D4-A4904C02DAC4}" destId="{EB093C82-81DD-4EC5-ACB9-08965726C9C9}" srcOrd="2" destOrd="0" presId="urn:microsoft.com/office/officeart/2005/8/layout/vList5"/>
    <dgm:cxn modelId="{B049CD56-E898-4F90-B79F-3A73F6CDDE62}" type="presParOf" srcId="{EB093C82-81DD-4EC5-ACB9-08965726C9C9}" destId="{42A8271F-64C1-4F74-B6CD-664E46A76D30}" srcOrd="0" destOrd="0" presId="urn:microsoft.com/office/officeart/2005/8/layout/vList5"/>
    <dgm:cxn modelId="{B27AA354-460A-44DF-B268-FF0AAE483BCF}" type="presParOf" srcId="{EB093C82-81DD-4EC5-ACB9-08965726C9C9}" destId="{6435E909-C3DF-49F3-BA46-268C27E9BB32}" srcOrd="1" destOrd="0" presId="urn:microsoft.com/office/officeart/2005/8/layout/vList5"/>
    <dgm:cxn modelId="{4ED76D37-B588-47F2-ADD7-BD3575212E9E}" type="presParOf" srcId="{0C616DF8-FC28-4D2F-99D4-A4904C02DAC4}" destId="{27D8FC30-D5BA-4068-BF2C-67F282281BA0}" srcOrd="3" destOrd="0" presId="urn:microsoft.com/office/officeart/2005/8/layout/vList5"/>
    <dgm:cxn modelId="{53073533-BFBE-4552-9B42-BD340691EAF6}" type="presParOf" srcId="{0C616DF8-FC28-4D2F-99D4-A4904C02DAC4}" destId="{6A6BD65E-E35E-4891-9CE0-122A65FF350F}" srcOrd="4" destOrd="0" presId="urn:microsoft.com/office/officeart/2005/8/layout/vList5"/>
    <dgm:cxn modelId="{3177D31F-B1B8-4290-BCEC-5122A6A417B1}" type="presParOf" srcId="{6A6BD65E-E35E-4891-9CE0-122A65FF350F}" destId="{7AB40D35-B2F1-4F03-840D-1CDE080C8F47}" srcOrd="0" destOrd="0" presId="urn:microsoft.com/office/officeart/2005/8/layout/vList5"/>
    <dgm:cxn modelId="{BC87A846-104C-4848-9106-11E5223894E1}" type="presParOf" srcId="{6A6BD65E-E35E-4891-9CE0-122A65FF350F}" destId="{20B6D308-9DFD-4A6F-A354-26F329B8E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B5421-D226-480C-AC16-42F7B15B3494}">
      <dsp:nvSpPr>
        <dsp:cNvPr id="0" name=""/>
        <dsp:cNvSpPr/>
      </dsp:nvSpPr>
      <dsp:spPr>
        <a:xfrm rot="5400000">
          <a:off x="2596036" y="-718407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(numbers), words, images </a:t>
          </a:r>
          <a:r>
            <a:rPr lang="en-US" sz="1700" kern="1200" dirty="0">
              <a:sym typeface="Symbol" panose="05050102010706020507" pitchFamily="18" charset="2"/>
            </a:rPr>
            <a:t></a:t>
          </a:r>
          <a:r>
            <a:rPr lang="en-US" sz="1700" kern="1200" dirty="0"/>
            <a:t> Stories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Goal: tell a </a:t>
          </a:r>
          <a:r>
            <a:rPr lang="en-US" sz="1700" b="1" kern="1200" dirty="0"/>
            <a:t>credible</a:t>
          </a:r>
          <a:r>
            <a:rPr lang="en-US" sz="1700" kern="1200" dirty="0"/>
            <a:t> story</a:t>
          </a:r>
        </a:p>
      </dsp:txBody>
      <dsp:txXfrm rot="-5400000">
        <a:off x="1714554" y="225810"/>
        <a:ext cx="2985360" cy="1159660"/>
      </dsp:txXfrm>
    </dsp:sp>
    <dsp:sp modelId="{77E3950E-B85D-4638-9D3A-BAFE6CD5D8AB}">
      <dsp:nvSpPr>
        <dsp:cNvPr id="0" name=""/>
        <dsp:cNvSpPr/>
      </dsp:nvSpPr>
      <dsp:spPr>
        <a:xfrm>
          <a:off x="0" y="2433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Graphs as a form of communication</a:t>
          </a:r>
        </a:p>
      </dsp:txBody>
      <dsp:txXfrm>
        <a:off x="78419" y="80852"/>
        <a:ext cx="1557715" cy="1449575"/>
      </dsp:txXfrm>
    </dsp:sp>
    <dsp:sp modelId="{6435E909-C3DF-49F3-BA46-268C27E9BB32}">
      <dsp:nvSpPr>
        <dsp:cNvPr id="0" name=""/>
        <dsp:cNvSpPr/>
      </dsp:nvSpPr>
      <dsp:spPr>
        <a:xfrm rot="5400000">
          <a:off x="2596036" y="968326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Know your audience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Target info to your message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Avoid doing evil</a:t>
          </a:r>
        </a:p>
      </dsp:txBody>
      <dsp:txXfrm rot="-5400000">
        <a:off x="1714554" y="1912544"/>
        <a:ext cx="2985360" cy="1159660"/>
      </dsp:txXfrm>
    </dsp:sp>
    <dsp:sp modelId="{42A8271F-64C1-4F74-B6CD-664E46A76D30}">
      <dsp:nvSpPr>
        <dsp:cNvPr id="0" name=""/>
        <dsp:cNvSpPr/>
      </dsp:nvSpPr>
      <dsp:spPr>
        <a:xfrm>
          <a:off x="0" y="1689167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Analysis graphs vs. presentation graphs</a:t>
          </a:r>
        </a:p>
      </dsp:txBody>
      <dsp:txXfrm>
        <a:off x="78419" y="1767586"/>
        <a:ext cx="1557715" cy="1449575"/>
      </dsp:txXfrm>
    </dsp:sp>
    <dsp:sp modelId="{20B6D308-9DFD-4A6F-A354-26F329B8ED1A}">
      <dsp:nvSpPr>
        <dsp:cNvPr id="0" name=""/>
        <dsp:cNvSpPr/>
      </dsp:nvSpPr>
      <dsp:spPr>
        <a:xfrm rot="5400000">
          <a:off x="2596036" y="2655060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Make the data stand out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Facilitate comparisons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Effect ordering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Direct labeling</a:t>
          </a:r>
        </a:p>
      </dsp:txBody>
      <dsp:txXfrm rot="-5400000">
        <a:off x="1714554" y="3599278"/>
        <a:ext cx="2985360" cy="1159660"/>
      </dsp:txXfrm>
    </dsp:sp>
    <dsp:sp modelId="{7AB40D35-B2F1-4F03-840D-1CDE080C8F47}">
      <dsp:nvSpPr>
        <dsp:cNvPr id="0" name=""/>
        <dsp:cNvSpPr/>
      </dsp:nvSpPr>
      <dsp:spPr>
        <a:xfrm>
          <a:off x="0" y="3375901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Some principles of effective data display</a:t>
          </a:r>
        </a:p>
      </dsp:txBody>
      <dsp:txXfrm>
        <a:off x="78419" y="3454320"/>
        <a:ext cx="1557715" cy="1449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Florence Nightingale, who founded modern nursing, wanted to convince British Parliament of the urgent need to reform medical treatment of soldiers in the Crimean War. 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lang="en-CA" dirty="0"/>
              <a:t>An application: racial profiling by Toronto police</a:t>
            </a:r>
          </a:p>
          <a:p>
            <a:pPr defTabSz="617558">
              <a:defRPr sz="2200"/>
            </a:pPr>
            <a:r>
              <a:rPr dirty="0"/>
              <a:t>- Began with FOI</a:t>
            </a:r>
            <a:r>
              <a:rPr lang="en-CA" dirty="0"/>
              <a:t> request</a:t>
            </a:r>
            <a:r>
              <a:rPr dirty="0"/>
              <a:t> in</a:t>
            </a:r>
            <a:r>
              <a:rPr lang="en-CA" dirty="0"/>
              <a:t> 1995:</a:t>
            </a:r>
            <a:r>
              <a:rPr dirty="0"/>
              <a:t>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  <p:extLst>
      <p:ext uri="{BB962C8B-B14F-4D97-AF65-F5344CB8AC3E}">
        <p14:creationId xmlns:p14="http://schemas.microsoft.com/office/powerpoint/2010/main" val="3417745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 dirty="0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Some years ago I started thinking of the goal of statistical analysis as that of telling a </a:t>
            </a:r>
            <a:r>
              <a:rPr lang="en-US" altLang="en-US" b="1" dirty="0"/>
              <a:t>credible</a:t>
            </a:r>
            <a:r>
              <a:rPr lang="en-US" altLang="en-US" dirty="0"/>
              <a:t> </a:t>
            </a:r>
            <a:r>
              <a:rPr lang="en-US" altLang="en-US" b="1" dirty="0"/>
              <a:t>story</a:t>
            </a:r>
            <a:r>
              <a:rPr lang="en-US" altLang="en-US" dirty="0"/>
              <a:t> about quantitative data, using numbers, words and graphs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There are two paths …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 direct path, using exploratory methods, hoping to uncover some interesting facts or truths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An indirect path using statistical models 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course, 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</a:t>
            </a:r>
            <a:r>
              <a:rPr lang="en-US" altLang="en-US" b="1" baseline="0" dirty="0"/>
              <a:t>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hyperlink" Target="https://www.r-bloggers.com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hyperlink" Target="https://svs.gsfc.nasa.gov/4891" TargetMode="Externa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11" Type="http://schemas.openxmlformats.org/officeDocument/2006/relationships/image" Target="../media/image15.jpe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25453.3025912" TargetMode="External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It4UA75z_KQ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solt.org/dotwhisker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holoviz.org/t/add-sparkline-formatters-to-tabulator/3197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doi:10.1016/S0167-9473(02)00290-6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S6o9pP" TargetMode="External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sape.inf.usi.ch/quick-reference/ggplot2/" TargetMode="External"/><Relationship Id="rId3" Type="http://schemas.openxmlformats.org/officeDocument/2006/relationships/image" Target="../media/image22.jpeg"/><Relationship Id="rId7" Type="http://schemas.openxmlformats.org/officeDocument/2006/relationships/hyperlink" Target="http://ggplot2.org/book/" TargetMode="External"/><Relationship Id="rId12" Type="http://schemas.openxmlformats.org/officeDocument/2006/relationships/image" Target="../media/image25.pn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11" Type="http://schemas.openxmlformats.org/officeDocument/2006/relationships/hyperlink" Target="https://wilkelab.org/SDS375/" TargetMode="External"/><Relationship Id="rId5" Type="http://schemas.openxmlformats.org/officeDocument/2006/relationships/image" Target="../media/image23.png"/><Relationship Id="rId10" Type="http://schemas.openxmlformats.org/officeDocument/2006/relationships/hyperlink" Target="https://clauswilke.com/dataviz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docs.ggplot2.org/current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fif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tmm/vadbook/" TargetMode="External"/><Relationship Id="rId7" Type="http://schemas.openxmlformats.org/officeDocument/2006/relationships/image" Target="../media/image2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vis.co/" TargetMode="External"/><Relationship Id="rId5" Type="http://schemas.openxmlformats.org/officeDocument/2006/relationships/hyperlink" Target="http://www.visualcomplexity.com/vc/blog/" TargetMode="External"/><Relationship Id="rId4" Type="http://schemas.openxmlformats.org/officeDocument/2006/relationships/image" Target="../media/image2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7DwnKU" TargetMode="External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2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31.gif"/><Relationship Id="rId4" Type="http://schemas.openxmlformats.org/officeDocument/2006/relationships/image" Target="../media/image3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f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EditorDiary/status/1742939764003893567/photo/1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6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WoCXLuTIkI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WoCXLuTIkI?feature=oembed" TargetMode="External"/><Relationship Id="rId5" Type="http://schemas.openxmlformats.org/officeDocument/2006/relationships/image" Target="../media/image143.jpeg"/><Relationship Id="rId4" Type="http://schemas.openxmlformats.org/officeDocument/2006/relationships/hyperlink" Target="https://www.climate-lab-book.ac.uk/spira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endParaRPr lang="en-US" dirty="0"/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     @datavisFriendly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72" y="5782457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2D74B-CB7F-634B-6567-FAAE52D69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143" y="5713571"/>
            <a:ext cx="365760" cy="36576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68479629-D9A3-6272-8BB4-C2ADD4959F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8" y="4213225"/>
            <a:ext cx="1072425" cy="1234229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B966EC4-8C6B-51EF-5591-3B34E53103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28" y="4222383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41814-F718-44B3-BC03-94929DB1D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27467"/>
            <a:ext cx="6800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4762648" cy="8690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Summary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C51DC67-1843-ADD5-BEFD-2A82AAC8B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6366349"/>
              </p:ext>
            </p:extLst>
          </p:nvPr>
        </p:nvGraphicFramePr>
        <p:xfrm>
          <a:off x="571351" y="1371600"/>
          <a:ext cx="4762649" cy="49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B2E10701-A401-1BDB-926A-1365E1598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43" r="43006" b="-2"/>
          <a:stretch/>
        </p:blipFill>
        <p:spPr>
          <a:xfrm>
            <a:off x="5486400" y="1"/>
            <a:ext cx="3662718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6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/>
              <a:t>Goal: Tell a </a:t>
            </a:r>
            <a:r>
              <a:rPr lang="en-US" altLang="en-US" sz="2800" dirty="0">
                <a:solidFill>
                  <a:srgbClr val="0070C0"/>
                </a:solidFill>
              </a:rPr>
              <a:t>credible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0070C0"/>
                </a:solidFill>
              </a:rPr>
              <a:t>story</a:t>
            </a:r>
            <a:r>
              <a:rPr lang="en-US" altLang="en-US" sz="2800" dirty="0"/>
              <a:t> about some </a:t>
            </a:r>
            <a:r>
              <a:rPr lang="en-US" altLang="en-US" sz="2800" dirty="0">
                <a:solidFill>
                  <a:srgbClr val="0070C0"/>
                </a:solidFill>
              </a:rPr>
              <a:t>real</a:t>
            </a:r>
            <a:r>
              <a:rPr lang="en-US" altLang="en-US" sz="2800" dirty="0"/>
              <a:t>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Housing costs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57AA3-7097-93FD-B085-B810B92E6182}"/>
              </a:ext>
            </a:extLst>
          </p:cNvPr>
          <p:cNvSpPr txBox="1"/>
          <p:nvPr/>
        </p:nvSpPr>
        <p:spPr>
          <a:xfrm>
            <a:off x="4478481" y="5566505"/>
            <a:ext cx="1143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Stimulate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  <p:pic>
        <p:nvPicPr>
          <p:cNvPr id="17" name="Picture 16" descr="A book cover of a red oval with arrows&#10;&#10;Description automatically generated">
            <a:extLst>
              <a:ext uri="{FF2B5EF4-FFF2-40B4-BE49-F238E27FC236}">
                <a16:creationId xmlns:a16="http://schemas.microsoft.com/office/drawing/2014/main" id="{4B98941B-2240-4D53-8DD9-2BD1432683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3" y="2327332"/>
            <a:ext cx="99832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  <a:p>
            <a:endParaRPr lang="en-US" dirty="0"/>
          </a:p>
          <a:p>
            <a:r>
              <a:rPr lang="en-US" dirty="0"/>
              <a:t>Annotations help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52698-5AB3-41A5-9F1E-162B2063D30C}"/>
              </a:ext>
            </a:extLst>
          </p:cNvPr>
          <p:cNvCxnSpPr/>
          <p:nvPr/>
        </p:nvCxnSpPr>
        <p:spPr>
          <a:xfrm>
            <a:off x="1447800" y="3124200"/>
            <a:ext cx="3886200" cy="1981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6840682" y="4205288"/>
            <a:ext cx="931718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Some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87A44-1E0B-D996-D3B0-2C7A62B66A04}"/>
              </a:ext>
            </a:extLst>
          </p:cNvPr>
          <p:cNvSpPr txBox="1"/>
          <p:nvPr/>
        </p:nvSpPr>
        <p:spPr>
          <a:xfrm>
            <a:off x="685800" y="3810000"/>
            <a:ext cx="114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welfare payments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0FD54-5191-1BA2-68AD-85752BB4C595}"/>
              </a:ext>
            </a:extLst>
          </p:cNvPr>
          <p:cNvSpPr txBox="1"/>
          <p:nvPr/>
        </p:nvSpPr>
        <p:spPr>
          <a:xfrm>
            <a:off x="2895600" y="51816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homeless deaths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 discretionary </a:t>
            </a:r>
            <a:r>
              <a:rPr lang="en-US" dirty="0">
                <a:sym typeface="Symbol" panose="05050102010706020507" pitchFamily="18" charset="2"/>
              </a:rPr>
              <a:t>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  <p:extLst>
      <p:ext uri="{BB962C8B-B14F-4D97-AF65-F5344CB8AC3E}">
        <p14:creationId xmlns:p14="http://schemas.microsoft.com/office/powerpoint/2010/main" val="15946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>
      <p:transition>
        <p:dissolv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457200" y="1219200"/>
            <a:ext cx="7924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	</a:t>
            </a:r>
            <a:r>
              <a:rPr lang="en-US" altLang="en-US" sz="24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4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E2F4-EEE6-CAB8-F863-D7FD3C14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Datasaurus</a:t>
            </a:r>
            <a:r>
              <a:rPr lang="en-CA" dirty="0"/>
              <a:t> Dozen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149D4-17F8-D648-66E7-8D65B768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diagram of a horse&#10;&#10;Description automatically generated">
            <a:extLst>
              <a:ext uri="{FF2B5EF4-FFF2-40B4-BE49-F238E27FC236}">
                <a16:creationId xmlns:a16="http://schemas.microsoft.com/office/drawing/2014/main" id="{3A9BBA49-A722-4C77-F711-86365423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2171700"/>
            <a:ext cx="7877175" cy="316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D654A2-1F20-A9B4-6A20-3098AA68A1BF}"/>
              </a:ext>
            </a:extLst>
          </p:cNvPr>
          <p:cNvSpPr txBox="1"/>
          <p:nvPr/>
        </p:nvSpPr>
        <p:spPr>
          <a:xfrm>
            <a:off x="457200" y="10668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it happens, it is also possible to create any number of datasets with the same means, standard deviations and correlations with nearly any shape you like — even a dinosaur!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EF3C-E102-3B1C-DAF0-AAB135BF3EA2}"/>
              </a:ext>
            </a:extLst>
          </p:cNvPr>
          <p:cNvSpPr txBox="1"/>
          <p:nvPr/>
        </p:nvSpPr>
        <p:spPr>
          <a:xfrm>
            <a:off x="633412" y="5791200"/>
            <a:ext cx="7877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Method: </a:t>
            </a:r>
            <a:r>
              <a:rPr lang="en-CA" sz="1400" dirty="0" err="1"/>
              <a:t>Matejka</a:t>
            </a:r>
            <a:r>
              <a:rPr lang="en-CA" sz="1400" dirty="0"/>
              <a:t> &amp; Fitzmaurice (2017). Same stats, different graphs. </a:t>
            </a:r>
            <a:r>
              <a:rPr lang="en-CA" sz="1400" i="1" dirty="0"/>
              <a:t>Proceedings of the 2017 CHI Conference on Human Factors in Computing Systems</a:t>
            </a:r>
            <a:r>
              <a:rPr lang="en-CA" sz="1400" dirty="0"/>
              <a:t>. </a:t>
            </a:r>
            <a:r>
              <a:rPr lang="en-CA" sz="1400" dirty="0">
                <a:hlinkClick r:id="rId3"/>
              </a:rPr>
              <a:t>https://doi.org/10.1145/3025453.3025912</a:t>
            </a:r>
            <a:r>
              <a:rPr lang="en-CA" sz="1400" dirty="0"/>
              <a:t> </a:t>
            </a:r>
          </a:p>
          <a:p>
            <a:r>
              <a:rPr lang="en-CA" sz="1400" dirty="0"/>
              <a:t>Image source:</a:t>
            </a:r>
            <a:r>
              <a:rPr lang="fr-FR" sz="1400" dirty="0"/>
              <a:t> </a:t>
            </a:r>
            <a:r>
              <a:rPr lang="fr-FR" sz="1400" dirty="0">
                <a:hlinkClick r:id="rId4"/>
              </a:rPr>
              <a:t>https://youtu.be/It4UA75z_KQ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01753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E7865-461C-4768-5181-8B482D64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11DF7106-511B-DD57-5FC1-68E85963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5353050" cy="5600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BD91C-6F72-1CB5-2B01-1F452BFB18EC}"/>
              </a:ext>
            </a:extLst>
          </p:cNvPr>
          <p:cNvSpPr txBox="1"/>
          <p:nvPr/>
        </p:nvSpPr>
        <p:spPr>
          <a:xfrm>
            <a:off x="6248400" y="83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Dynamite plots </a:t>
            </a:r>
            <a:r>
              <a:rPr lang="en-CA" dirty="0"/>
              <a:t>– </a:t>
            </a:r>
            <a:r>
              <a:rPr lang="en-CA" dirty="0" err="1"/>
              <a:t>barcharts</a:t>
            </a:r>
            <a:r>
              <a:rPr lang="en-CA" dirty="0"/>
              <a:t> with error bars provide little useful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58989-2D8A-E1C7-803B-36E999EC5208}"/>
              </a:ext>
            </a:extLst>
          </p:cNvPr>
          <p:cNvSpPr txBox="1"/>
          <p:nvPr/>
        </p:nvSpPr>
        <p:spPr>
          <a:xfrm>
            <a:off x="6355080" y="3711146"/>
            <a:ext cx="1996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Raincloud plots</a:t>
            </a:r>
            <a:r>
              <a:rPr lang="en-CA" dirty="0"/>
              <a:t>:</a:t>
            </a:r>
          </a:p>
          <a:p>
            <a:r>
              <a:rPr lang="en-CA" dirty="0"/>
              <a:t>Boxplots, violin plots show the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Shape</a:t>
            </a:r>
          </a:p>
          <a:p>
            <a:r>
              <a:rPr lang="en-CA" dirty="0"/>
              <a:t>Dot plots show the data </a:t>
            </a:r>
          </a:p>
        </p:txBody>
      </p:sp>
    </p:spTree>
    <p:extLst>
      <p:ext uri="{BB962C8B-B14F-4D97-AF65-F5344CB8AC3E}">
        <p14:creationId xmlns:p14="http://schemas.microsoft.com/office/powerpoint/2010/main" val="3878865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19312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3810000" y="1295400"/>
            <a:ext cx="49530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Graphs of model coefficients are often clearer than tables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B0B5E-8B14-A04F-F746-B3410B848010}"/>
              </a:ext>
            </a:extLst>
          </p:cNvPr>
          <p:cNvSpPr txBox="1"/>
          <p:nvPr/>
        </p:nvSpPr>
        <p:spPr>
          <a:xfrm>
            <a:off x="4038600" y="59436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Kastellec</a:t>
            </a:r>
            <a:r>
              <a:rPr lang="en-CA" sz="1200" dirty="0"/>
              <a:t> &amp; Leoni, 2007. “Using Graphs Instead of Tables in Political Science.” </a:t>
            </a:r>
            <a:r>
              <a:rPr lang="en-CA" sz="1200" i="1" dirty="0"/>
              <a:t>Perspectives on Politics</a:t>
            </a:r>
            <a:r>
              <a:rPr lang="en-CA" sz="1200" dirty="0"/>
              <a:t> 5 (4): 755–71.</a:t>
            </a:r>
          </a:p>
          <a:p>
            <a:r>
              <a:rPr lang="en-CA" sz="1200" dirty="0"/>
              <a:t>See: The R </a:t>
            </a:r>
            <a:r>
              <a:rPr lang="en-CA" sz="1200" dirty="0" err="1"/>
              <a:t>dotwhisker</a:t>
            </a:r>
            <a:r>
              <a:rPr lang="en-CA" sz="1200" dirty="0"/>
              <a:t> pkg, </a:t>
            </a:r>
            <a:r>
              <a:rPr lang="en-CA" sz="1200" dirty="0">
                <a:hlinkClick r:id="rId4"/>
              </a:rPr>
              <a:t>https://fsolt.org/dotwhisker/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A949-CCEA-484A-BEF2-727E3FD5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Semi-graphic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A5FDB-8969-EEA8-5867-94740712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8B5BD5F-C942-3AE6-4546-6AC2719D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18435"/>
            <a:ext cx="8305800" cy="3529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7385-00B7-CA99-3570-371F481D04E0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Tables can be made more visual by including mini-graphics in some table cells</a:t>
            </a:r>
          </a:p>
          <a:p>
            <a:r>
              <a:rPr lang="en-CA" dirty="0"/>
              <a:t>The original idea– </a:t>
            </a:r>
            <a:r>
              <a:rPr lang="en-CA" dirty="0">
                <a:solidFill>
                  <a:srgbClr val="0070C0"/>
                </a:solidFill>
              </a:rPr>
              <a:t>sparklines</a:t>
            </a:r>
            <a:r>
              <a:rPr lang="en-CA" dirty="0"/>
              <a:t> (Tufte), is now more general</a:t>
            </a:r>
          </a:p>
          <a:p>
            <a:endParaRPr lang="en-CA" dirty="0"/>
          </a:p>
          <a:p>
            <a:r>
              <a:rPr lang="en-CA" dirty="0"/>
              <a:t>A good solution for the </a:t>
            </a:r>
            <a:r>
              <a:rPr lang="en-CA" dirty="0">
                <a:solidFill>
                  <a:srgbClr val="0070C0"/>
                </a:solidFill>
              </a:rPr>
              <a:t>Table 1 problem </a:t>
            </a:r>
            <a:r>
              <a:rPr lang="en-CA" dirty="0"/>
              <a:t>– description of your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7590-5D37-26CF-EDE3-06A6F8A6C280}"/>
              </a:ext>
            </a:extLst>
          </p:cNvPr>
          <p:cNvSpPr txBox="1"/>
          <p:nvPr/>
        </p:nvSpPr>
        <p:spPr>
          <a:xfrm>
            <a:off x="762000" y="62484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https://discourse.holoviz.org/t/add-sparkline-formatters-to-tabulator/3197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159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</a:t>
            </a:r>
            <a:r>
              <a:rPr lang="en-US" dirty="0">
                <a:solidFill>
                  <a:srgbClr val="0070C0"/>
                </a:solidFill>
              </a:rPr>
              <a:t>communication goals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does it make information as easy to understand as possible?</a:t>
            </a:r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pPr lvl="1"/>
            <a:r>
              <a:rPr lang="en-US" dirty="0"/>
              <a:t>“Those who don’t know history are doomed to plagiarize it”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</a:t>
            </a:r>
            <a:r>
              <a:rPr lang="en-US" dirty="0">
                <a:solidFill>
                  <a:srgbClr val="00B0F0"/>
                </a:solidFill>
              </a:rPr>
              <a:t>understand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remember</a:t>
            </a:r>
            <a:r>
              <a:rPr lang="en-US" dirty="0"/>
              <a:t>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Human factors research </a:t>
            </a:r>
          </a:p>
          <a:p>
            <a:pPr lvl="1"/>
            <a:r>
              <a:rPr lang="en-US" dirty="0"/>
              <a:t>How to tell what works for different tasks?</a:t>
            </a:r>
          </a:p>
          <a:p>
            <a:r>
              <a:rPr lang="en-US" dirty="0"/>
              <a:t>Software tools for information visualization (mainly R)</a:t>
            </a:r>
          </a:p>
          <a:p>
            <a:pPr lvl="1"/>
            <a:r>
              <a:rPr lang="en-US" dirty="0"/>
              <a:t>ggplot2;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Special topics</a:t>
            </a:r>
          </a:p>
          <a:p>
            <a:pPr lvl="1"/>
            <a:r>
              <a:rPr lang="en-US" dirty="0"/>
              <a:t>Visualizing uncertainty; Data journalism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3BE0C-5DCB-8B41-F105-FB71F750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easy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" y="14478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84E918-EECF-A531-B9C6-56AC98F45595}"/>
              </a:ext>
            </a:extLst>
          </p:cNvPr>
          <p:cNvSpPr/>
          <p:nvPr/>
        </p:nvSpPr>
        <p:spPr>
          <a:xfrm>
            <a:off x="672306" y="1447800"/>
            <a:ext cx="504269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47C8-61E4-3383-48F2-634ECA5B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</a:t>
            </a:r>
            <a:r>
              <a:rPr lang="en-CA" i="1" dirty="0"/>
              <a:t>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E32D8-97D0-05F6-A54D-DD59C7D7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22A431F-73DC-570A-A38E-F03EA0A1C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125423"/>
            <a:ext cx="3946094" cy="3816000"/>
          </a:xfrm>
          <a:prstGeom prst="rect">
            <a:avLst/>
          </a:prstGeom>
        </p:spPr>
      </p:pic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02C6BFC-F318-C760-4120-9F1B1CA76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5" y="2127600"/>
            <a:ext cx="3928233" cy="38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21060-48B4-A624-58A5-20CF36659B6A}"/>
              </a:ext>
            </a:extLst>
          </p:cNvPr>
          <p:cNvSpPr txBox="1"/>
          <p:nvPr/>
        </p:nvSpPr>
        <p:spPr>
          <a:xfrm>
            <a:off x="457205" y="1066800"/>
            <a:ext cx="822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 plots assess the degree to which data follows a particular distribution (normal, </a:t>
            </a:r>
            <a:r>
              <a:rPr lang="en-CA" dirty="0">
                <a:sym typeface="Symbol" panose="05050102010706020507" pitchFamily="18" charset="2"/>
              </a:rPr>
              <a:t>2)</a:t>
            </a:r>
          </a:p>
          <a:p>
            <a:r>
              <a:rPr lang="en-CA" dirty="0">
                <a:sym typeface="Symbol" panose="05050102010706020507" pitchFamily="18" charset="2"/>
              </a:rPr>
              <a:t>The reference line of equality is usually a 45</a:t>
            </a:r>
            <a:r>
              <a:rPr lang="en-CA" baseline="30000" dirty="0">
                <a:sym typeface="Symbol" panose="05050102010706020507" pitchFamily="18" charset="2"/>
              </a:rPr>
              <a:t>o</a:t>
            </a:r>
            <a:r>
              <a:rPr lang="en-CA" dirty="0">
                <a:sym typeface="Symbol" panose="05050102010706020507" pitchFamily="18" charset="2"/>
              </a:rPr>
              <a:t> line</a:t>
            </a:r>
          </a:p>
          <a:p>
            <a:r>
              <a:rPr lang="en-CA" dirty="0">
                <a:sym typeface="Symbol" panose="05050102010706020507" pitchFamily="18" charset="2"/>
              </a:rPr>
              <a:t>It is easier to see any departure in relation to a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horizontal line </a:t>
            </a:r>
            <a:r>
              <a:rPr lang="en-CA" dirty="0">
                <a:sym typeface="Symbol" panose="05050102010706020507" pitchFamily="18" charset="2"/>
              </a:rPr>
              <a:t>at 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0917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BEE2184-F6D0-C728-59BE-F1355C96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comparisons </a:t>
            </a:r>
            <a:r>
              <a:rPr lang="en-CA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080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85671"/>
            <a:ext cx="8229600" cy="1015663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286000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345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3456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Direct labels </a:t>
            </a:r>
            <a:r>
              <a:rPr lang="en-US" dirty="0"/>
              <a:t>for points, lines and regions are usually easier and faster than </a:t>
            </a:r>
            <a:r>
              <a:rPr lang="en-US" dirty="0">
                <a:solidFill>
                  <a:srgbClr val="0070C0"/>
                </a:solidFill>
              </a:rPr>
              <a:t>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</a:t>
            </a:r>
            <a:r>
              <a:rPr lang="en-US" altLang="en-US" sz="1600" dirty="0">
                <a:solidFill>
                  <a:srgbClr val="0070C0"/>
                </a:solidFill>
              </a:rPr>
              <a:t>top-to-bottom order</a:t>
            </a:r>
            <a:r>
              <a:rPr lang="en-US" altLang="en-US" sz="1600" dirty="0"/>
              <a:t>. (Answer: b, d, a, 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2"/>
              </a:rPr>
              <a:t>10.1177/15291006211051956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381127-7A52-E069-3E04-5065F2F6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21" y="3048000"/>
            <a:ext cx="1829779" cy="26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the same for the graphs using </a:t>
            </a: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or </a:t>
            </a:r>
            <a:r>
              <a:rPr lang="en-US" sz="1600" i="1" dirty="0"/>
              <a:t>shape</a:t>
            </a:r>
            <a:r>
              <a:rPr lang="en-US" sz="1600" dirty="0"/>
              <a:t>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488FC4-9D40-7883-E1BD-CE56E7640A6E}"/>
              </a:ext>
            </a:extLst>
          </p:cNvPr>
          <p:cNvCxnSpPr/>
          <p:nvPr/>
        </p:nvCxnSpPr>
        <p:spPr>
          <a:xfrm>
            <a:off x="4114800" y="4876800"/>
            <a:ext cx="0" cy="838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77304F-503B-C3ED-A88C-A872CE714E88}"/>
              </a:ext>
            </a:extLst>
          </p:cNvPr>
          <p:cNvCxnSpPr>
            <a:cxnSpLocks/>
          </p:cNvCxnSpPr>
          <p:nvPr/>
        </p:nvCxnSpPr>
        <p:spPr>
          <a:xfrm>
            <a:off x="4495800" y="4191000"/>
            <a:ext cx="0" cy="15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F7978-1D0B-4275-A55F-A10F5E7C1712}"/>
              </a:ext>
            </a:extLst>
          </p:cNvPr>
          <p:cNvCxnSpPr/>
          <p:nvPr/>
        </p:nvCxnSpPr>
        <p:spPr>
          <a:xfrm>
            <a:off x="4800600" y="5181600"/>
            <a:ext cx="0" cy="533400"/>
          </a:xfrm>
          <a:prstGeom prst="straightConnector1">
            <a:avLst/>
          </a:prstGeom>
          <a:ln>
            <a:solidFill>
              <a:srgbClr val="F1D4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EED671-6A9E-E24D-1064-02D1F220901C}"/>
              </a:ext>
            </a:extLst>
          </p:cNvPr>
          <p:cNvCxnSpPr/>
          <p:nvPr/>
        </p:nvCxnSpPr>
        <p:spPr>
          <a:xfrm>
            <a:off x="5105400" y="4267200"/>
            <a:ext cx="0" cy="14478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004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227B1D-A554-3EF2-9C28-6B755AD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uncertainty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314271"/>
            <a:ext cx="7924800" cy="83099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 </a:t>
            </a:r>
            <a:r>
              <a:rPr lang="en-US" sz="1600" dirty="0" err="1"/>
              <a:t>wrt</a:t>
            </a:r>
            <a:r>
              <a:rPr lang="en-US" sz="1600" dirty="0"/>
              <a:t> a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6024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1E0-7981-33C8-7A0A-0A606ED7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Uncertainty: Theory &amp;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EFCF3-9F98-56D5-F742-FBBEF89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829F08EB-6BDA-45C2-A9CC-939A95F7B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99EDC-A5CF-117B-1882-F727A81CDD89}"/>
              </a:ext>
            </a:extLst>
          </p:cNvPr>
          <p:cNvSpPr txBox="1"/>
          <p:nvPr/>
        </p:nvSpPr>
        <p:spPr>
          <a:xfrm>
            <a:off x="5486400" y="167640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most cases, standard theory allows calculations of uncertainty intervals (confidence bands)</a:t>
            </a:r>
          </a:p>
          <a:p>
            <a:endParaRPr lang="en-CA" dirty="0"/>
          </a:p>
          <a:p>
            <a:r>
              <a:rPr lang="en-CA" dirty="0"/>
              <a:t>Simulation provides a theory-free alternative</a:t>
            </a:r>
          </a:p>
          <a:p>
            <a:endParaRPr lang="en-CA" dirty="0"/>
          </a:p>
          <a:p>
            <a:r>
              <a:rPr lang="en-CA" dirty="0"/>
              <a:t>Viewed as an animation gives a better sense of variation from sample to sample</a:t>
            </a:r>
          </a:p>
        </p:txBody>
      </p:sp>
    </p:spTree>
    <p:extLst>
      <p:ext uri="{BB962C8B-B14F-4D97-AF65-F5344CB8AC3E}">
        <p14:creationId xmlns:p14="http://schemas.microsoft.com/office/powerpoint/2010/main" val="2054563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8DE24-3F08-25A3-119F-CFCDF2B227FA}"/>
              </a:ext>
            </a:extLst>
          </p:cNvPr>
          <p:cNvSpPr txBox="1"/>
          <p:nvPr/>
        </p:nvSpPr>
        <p:spPr>
          <a:xfrm>
            <a:off x="762000" y="6019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Friendly &amp; Kwan (2003). Effect Ordering for Data Displays. </a:t>
            </a:r>
            <a:r>
              <a:rPr lang="en-CA" sz="1400" i="1" dirty="0"/>
              <a:t>Computational Statistics and Data Analysis</a:t>
            </a:r>
            <a:r>
              <a:rPr lang="en-CA" sz="1400" dirty="0"/>
              <a:t>, </a:t>
            </a:r>
            <a:r>
              <a:rPr lang="en-CA" sz="1400" b="1" dirty="0"/>
              <a:t>43</a:t>
            </a:r>
            <a:r>
              <a:rPr lang="en-CA" sz="1400" dirty="0"/>
              <a:t>, 509–539. DOI: </a:t>
            </a:r>
            <a:r>
              <a:rPr lang="en-CA" sz="1400" dirty="0">
                <a:hlinkClick r:id="rId2"/>
              </a:rPr>
              <a:t>10.1016/S0167-9473(02)00290-6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0070C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</a:t>
            </a:r>
            <a:r>
              <a:rPr lang="en-US" sz="2000" dirty="0">
                <a:solidFill>
                  <a:srgbClr val="0070C0"/>
                </a:solidFill>
              </a:rPr>
              <a:t>information obfuscation</a:t>
            </a:r>
            <a:r>
              <a:rPr lang="en-US" sz="2000" dirty="0"/>
              <a:t>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711389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6596FA-D54B-5A94-3B26-B4D6EA8F5885}"/>
              </a:ext>
            </a:extLst>
          </p:cNvPr>
          <p:cNvCxnSpPr/>
          <p:nvPr/>
        </p:nvCxnSpPr>
        <p:spPr>
          <a:xfrm flipV="1">
            <a:off x="1156640" y="4953000"/>
            <a:ext cx="0" cy="1143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62B706-CC62-AE34-B934-F5472B5EA64F}"/>
              </a:ext>
            </a:extLst>
          </p:cNvPr>
          <p:cNvSpPr txBox="1"/>
          <p:nvPr/>
        </p:nvSpPr>
        <p:spPr>
          <a:xfrm rot="16200000">
            <a:off x="222766" y="531905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0070C0"/>
                </a:solidFill>
              </a:rPr>
              <a:t>t</a:t>
            </a:r>
            <a:r>
              <a:rPr lang="en-CA" b="1" dirty="0">
                <a:solidFill>
                  <a:srgbClr val="0070C0"/>
                </a:solidFill>
              </a:rPr>
              <a:t>i</a:t>
            </a:r>
            <a:r>
              <a:rPr lang="en-CA" dirty="0">
                <a:solidFill>
                  <a:srgbClr val="0070C0"/>
                </a:solidFill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1-2 of you will lead a brief discussion on one of the readings or sub-topics (~ 5-8 min.)</a:t>
            </a:r>
          </a:p>
          <a:p>
            <a:pPr lvl="1"/>
            <a:r>
              <a:rPr lang="en-US" dirty="0"/>
              <a:t>Please sign up on the Google sheet, </a:t>
            </a:r>
            <a:r>
              <a:rPr lang="en-US" dirty="0">
                <a:hlinkClick r:id="rId3"/>
              </a:rPr>
              <a:t>https://bit.ly/3S6o9pP</a:t>
            </a:r>
            <a:r>
              <a:rPr lang="en-US" dirty="0"/>
              <a:t> 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2 weeks,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50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>
                <a:solidFill>
                  <a:srgbClr val="0070C0"/>
                </a:solidFill>
              </a:rPr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3-way dot plot, </a:t>
            </a:r>
            <a:r>
              <a:rPr lang="en-US" dirty="0">
                <a:solidFill>
                  <a:srgbClr val="00B0F0"/>
                </a:solidFill>
              </a:rPr>
              <a:t>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F1F21-9FCA-E3AF-93CD-395D0739820A}"/>
              </a:ext>
            </a:extLst>
          </p:cNvPr>
          <p:cNvSpPr/>
          <p:nvPr/>
        </p:nvSpPr>
        <p:spPr>
          <a:xfrm>
            <a:off x="3581400" y="3505200"/>
            <a:ext cx="1981200" cy="1219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0AB1E9-6BC4-7720-9932-500CEF1DA734}"/>
              </a:ext>
            </a:extLst>
          </p:cNvPr>
          <p:cNvCxnSpPr/>
          <p:nvPr/>
        </p:nvCxnSpPr>
        <p:spPr>
          <a:xfrm>
            <a:off x="8305800" y="3733800"/>
            <a:ext cx="0" cy="228600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5F3C0-34DE-C3F3-C182-3A6A71A09D79}"/>
              </a:ext>
            </a:extLst>
          </p:cNvPr>
          <p:cNvCxnSpPr/>
          <p:nvPr/>
        </p:nvCxnSpPr>
        <p:spPr>
          <a:xfrm>
            <a:off x="2743200" y="6553200"/>
            <a:ext cx="4495800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487385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7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8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9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9533EA-2C75-8177-A2A6-C81BD3676BA0}"/>
              </a:ext>
            </a:extLst>
          </p:cNvPr>
          <p:cNvGrpSpPr/>
          <p:nvPr/>
        </p:nvGrpSpPr>
        <p:grpSpPr>
          <a:xfrm>
            <a:off x="304800" y="3782478"/>
            <a:ext cx="7975833" cy="1277510"/>
            <a:chOff x="304800" y="3855849"/>
            <a:chExt cx="7975833" cy="1277510"/>
          </a:xfrm>
        </p:grpSpPr>
        <p:sp>
          <p:nvSpPr>
            <p:cNvPr id="5" name="Rectangle 4"/>
            <p:cNvSpPr/>
            <p:nvPr/>
          </p:nvSpPr>
          <p:spPr>
            <a:xfrm>
              <a:off x="1498833" y="3886200"/>
              <a:ext cx="67818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/>
                <a:t>Claus Wilke, </a:t>
              </a:r>
              <a:r>
                <a:rPr lang="en-CA" i="1" dirty="0"/>
                <a:t>Fundamentals of Data Visualization</a:t>
              </a:r>
            </a:p>
            <a:p>
              <a:r>
                <a:rPr lang="en-CA" sz="1400" dirty="0"/>
                <a:t>Well thought out, a wide range of topics, good practical advice, lots of examples.</a:t>
              </a:r>
            </a:p>
            <a:p>
              <a:r>
                <a:rPr lang="en-CA" sz="1400" dirty="0"/>
                <a:t>Online version: </a:t>
              </a:r>
              <a:r>
                <a:rPr lang="en-CA" sz="1400" dirty="0">
                  <a:hlinkClick r:id="rId10"/>
                </a:rPr>
                <a:t>https://clauswilke.com/dataviz/</a:t>
              </a:r>
              <a:r>
                <a:rPr lang="en-CA" sz="1400" dirty="0"/>
                <a:t>  </a:t>
              </a:r>
            </a:p>
            <a:p>
              <a:r>
                <a:rPr lang="en-US" sz="1400" dirty="0"/>
                <a:t>Course notes: </a:t>
              </a:r>
              <a:r>
                <a:rPr lang="en-US" sz="1400" dirty="0">
                  <a:hlinkClick r:id="rId11"/>
                </a:rPr>
                <a:t>https://wilkelab.org/SDS375/</a:t>
              </a:r>
              <a:r>
                <a:rPr lang="en-US" sz="1400" dirty="0"/>
                <a:t> </a:t>
              </a:r>
            </a:p>
          </p:txBody>
        </p:sp>
        <p:pic>
          <p:nvPicPr>
            <p:cNvPr id="11" name="Picture 10" descr="A colorful bird on a branch&#10;&#10;Description automatically generated">
              <a:extLst>
                <a:ext uri="{FF2B5EF4-FFF2-40B4-BE49-F238E27FC236}">
                  <a16:creationId xmlns:a16="http://schemas.microsoft.com/office/drawing/2014/main" id="{AD6830F9-5D7D-2FA6-D77A-2AB15119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855849"/>
              <a:ext cx="975786" cy="1277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25B50-A10A-415D-A564-DA06CC1D4501}"/>
              </a:ext>
            </a:extLst>
          </p:cNvPr>
          <p:cNvSpPr txBox="1"/>
          <p:nvPr/>
        </p:nvSpPr>
        <p:spPr>
          <a:xfrm>
            <a:off x="533400" y="6019800"/>
            <a:ext cx="394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(2002), </a:t>
            </a:r>
            <a:r>
              <a:rPr lang="en-US" sz="1400" i="1" dirty="0" err="1"/>
              <a:t>Corrgrams</a:t>
            </a:r>
            <a:r>
              <a:rPr lang="en-US" sz="1400" i="1" dirty="0"/>
              <a:t>: Exploratory displays for correlation matrices, </a:t>
            </a:r>
            <a:r>
              <a:rPr lang="en-US" sz="1400" dirty="0"/>
              <a:t>American Statistician.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eople in clothing&#10;&#10;Description automatically generated">
            <a:extLst>
              <a:ext uri="{FF2B5EF4-FFF2-40B4-BE49-F238E27FC236}">
                <a16:creationId xmlns:a16="http://schemas.microsoft.com/office/drawing/2014/main" id="{0239CC6A-03F3-A8B5-62E4-6168A16B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751D1-CA72-D968-A87D-EC88C91C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588CE-6466-82BE-41D3-1C7D5E798D03}"/>
              </a:ext>
            </a:extLst>
          </p:cNvPr>
          <p:cNvSpPr/>
          <p:nvPr/>
        </p:nvSpPr>
        <p:spPr>
          <a:xfrm>
            <a:off x="609600" y="185934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E4411-0CDA-17A1-5B0B-8B5DC62E86B5}"/>
              </a:ext>
            </a:extLst>
          </p:cNvPr>
          <p:cNvSpPr/>
          <p:nvPr/>
        </p:nvSpPr>
        <p:spPr>
          <a:xfrm>
            <a:off x="6019800" y="198120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Evil</a:t>
            </a:r>
          </a:p>
        </p:txBody>
      </p:sp>
    </p:spTree>
    <p:extLst>
      <p:ext uri="{BB962C8B-B14F-4D97-AF65-F5344CB8AC3E}">
        <p14:creationId xmlns:p14="http://schemas.microsoft.com/office/powerpoint/2010/main" val="35275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Good/excellent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What makes a good graph?</a:t>
            </a:r>
          </a:p>
          <a:p>
            <a:pPr lvl="1"/>
            <a:r>
              <a:rPr lang="en-US" dirty="0"/>
              <a:t>Integrity (quality of information)</a:t>
            </a:r>
          </a:p>
          <a:p>
            <a:pPr lvl="1"/>
            <a:r>
              <a:rPr lang="en-US" dirty="0"/>
              <a:t>Story (interesting, meaningful)</a:t>
            </a:r>
          </a:p>
          <a:p>
            <a:pPr lvl="1"/>
            <a:r>
              <a:rPr lang="en-US" dirty="0"/>
              <a:t>Goal (usefulness)</a:t>
            </a:r>
          </a:p>
          <a:p>
            <a:pPr lvl="1"/>
            <a:r>
              <a:rPr lang="en-US" dirty="0"/>
              <a:t>Visual form (beauty)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82DE0-DFAC-DF6D-95C9-8661035B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89" y="274638"/>
            <a:ext cx="590476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6C3DB-6DB8-B3AC-6598-DEB9EF6C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D0073B65-049B-3246-F1D6-F5128F78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62"/>
            <a:ext cx="9144000" cy="60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8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Bad/evil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3458F-AD44-D80B-4E43-F5054823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74638"/>
            <a:ext cx="69523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E9B1E70-24EA-0922-1AF5-AD07F0B64D7A}"/>
              </a:ext>
            </a:extLst>
          </p:cNvPr>
          <p:cNvSpPr/>
          <p:nvPr/>
        </p:nvSpPr>
        <p:spPr>
          <a:xfrm>
            <a:off x="6836229" y="1898571"/>
            <a:ext cx="762000" cy="7159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228725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6636AD-2F1D-0DB7-8C0D-BBDCC72D4255}"/>
              </a:ext>
            </a:extLst>
          </p:cNvPr>
          <p:cNvGrpSpPr/>
          <p:nvPr/>
        </p:nvGrpSpPr>
        <p:grpSpPr>
          <a:xfrm>
            <a:off x="457201" y="2712720"/>
            <a:ext cx="8229473" cy="1325880"/>
            <a:chOff x="457201" y="2712720"/>
            <a:chExt cx="8229473" cy="13258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2712720"/>
              <a:ext cx="842079" cy="13258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04874" y="2712720"/>
              <a:ext cx="6781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5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04874" y="4267200"/>
            <a:ext cx="6781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Keiran</a:t>
            </a:r>
            <a:r>
              <a:rPr lang="en-US" dirty="0"/>
              <a:t> Healy, </a:t>
            </a:r>
            <a:r>
              <a:rPr lang="en-US" i="1" dirty="0"/>
              <a:t>Data Visualization: A Practical Introduction</a:t>
            </a:r>
          </a:p>
          <a:p>
            <a:r>
              <a:rPr lang="en-US" sz="1400" dirty="0"/>
              <a:t>An accessible primer on how to create effective graphics from data using ggplot2</a:t>
            </a:r>
          </a:p>
          <a:p>
            <a:r>
              <a:rPr lang="en-US" sz="1400" dirty="0"/>
              <a:t>Online: </a:t>
            </a:r>
            <a:r>
              <a:rPr lang="en-US" sz="1400" dirty="0">
                <a:hlinkClick r:id="rId6"/>
              </a:rPr>
              <a:t>http://socvis.co</a:t>
            </a:r>
            <a:r>
              <a:rPr lang="en-US" sz="1400" dirty="0"/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67199"/>
            <a:ext cx="887799" cy="13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Émile </a:t>
            </a:r>
            <a:r>
              <a:rPr lang="en-US" sz="1400" dirty="0" err="1"/>
              <a:t>Cheysson</a:t>
            </a:r>
            <a:r>
              <a:rPr lang="en-US" sz="1400" i="1" dirty="0"/>
              <a:t>,</a:t>
            </a:r>
            <a:r>
              <a:rPr lang="fr-FR" sz="1400" i="1" dirty="0"/>
              <a:t> </a:t>
            </a:r>
            <a:r>
              <a:rPr lang="fr-FR" sz="1400" dirty="0"/>
              <a:t>Mouvement de la Navigation Dans le Port de Paris et les Principaux Ports </a:t>
            </a:r>
            <a:r>
              <a:rPr lang="fr-FR" sz="1400" dirty="0" err="1"/>
              <a:t>Francais</a:t>
            </a:r>
            <a:r>
              <a:rPr lang="fr-FR" sz="1400" dirty="0"/>
              <a:t> en 1883.</a:t>
            </a:r>
            <a:r>
              <a:rPr lang="en-US" sz="1400" dirty="0"/>
              <a:t> </a:t>
            </a:r>
            <a:r>
              <a:rPr lang="en-US" sz="1400" i="1" dirty="0"/>
              <a:t>Album de Statistique </a:t>
            </a:r>
            <a:r>
              <a:rPr lang="en-US" sz="1400" i="1" dirty="0" err="1"/>
              <a:t>Graphique</a:t>
            </a:r>
            <a:r>
              <a:rPr lang="en-US" sz="1400" dirty="0"/>
              <a:t>, 1885, plate 17. </a:t>
            </a:r>
            <a:r>
              <a:rPr lang="en-US" sz="1400" dirty="0">
                <a:hlinkClick r:id="rId3"/>
              </a:rPr>
              <a:t>https://bit.ly/47DwnKU</a:t>
            </a:r>
            <a:r>
              <a:rPr lang="en-US" sz="14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00200"/>
            <a:ext cx="2971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uses pie charts to show the transport of different kinds of goods  to the ports of Paris and the principal maritime ports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size</a:t>
            </a:r>
            <a:r>
              <a:rPr lang="en-US" sz="1600" dirty="0"/>
              <a:t>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sectors</a:t>
            </a:r>
            <a:r>
              <a:rPr lang="en-US" sz="1600" dirty="0"/>
              <a:t>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location</a:t>
            </a:r>
            <a:r>
              <a:rPr lang="en-US" sz="1600" dirty="0"/>
              <a:t> places them in geo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Or, try to use direct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BB62B-EA75-4502-BE1C-CBDBA0F0BD53}"/>
              </a:ext>
            </a:extLst>
          </p:cNvPr>
          <p:cNvSpPr txBox="1"/>
          <p:nvPr/>
        </p:nvSpPr>
        <p:spPr>
          <a:xfrm>
            <a:off x="3581400" y="2362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A9AB-C93C-4AD3-87F2-4D548484C0B2}"/>
              </a:ext>
            </a:extLst>
          </p:cNvPr>
          <p:cNvSpPr txBox="1"/>
          <p:nvPr/>
        </p:nvSpPr>
        <p:spPr>
          <a:xfrm>
            <a:off x="3695700" y="3290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0EBB3-8FCE-413D-9467-1DA3A36429EB}"/>
              </a:ext>
            </a:extLst>
          </p:cNvPr>
          <p:cNvSpPr txBox="1"/>
          <p:nvPr/>
        </p:nvSpPr>
        <p:spPr>
          <a:xfrm>
            <a:off x="1676400" y="233420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causes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3DDA7-0EB4-46DD-91FB-6F7231DD69DD}"/>
              </a:ext>
            </a:extLst>
          </p:cNvPr>
          <p:cNvSpPr txBox="1"/>
          <p:nvPr/>
        </p:nvSpPr>
        <p:spPr>
          <a:xfrm>
            <a:off x="2743200" y="375481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Stroke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8EF5-D242-46BB-A65C-6B11F22FF489}"/>
              </a:ext>
            </a:extLst>
          </p:cNvPr>
          <p:cNvSpPr txBox="1"/>
          <p:nvPr/>
        </p:nvSpPr>
        <p:spPr>
          <a:xfrm>
            <a:off x="5486400" y="502669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rule of thumb, pie charts max out at ~ 5-7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93A5D-746E-448F-ABA6-7E2B80A5A845}"/>
              </a:ext>
            </a:extLst>
          </p:cNvPr>
          <p:cNvSpPr txBox="1"/>
          <p:nvPr/>
        </p:nvSpPr>
        <p:spPr>
          <a:xfrm>
            <a:off x="1612639" y="41561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Chronic resp. disease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2398-7FF0-43B3-B784-56616379AEC8}"/>
              </a:ext>
            </a:extLst>
          </p:cNvPr>
          <p:cNvSpPr txBox="1"/>
          <p:nvPr/>
        </p:nvSpPr>
        <p:spPr>
          <a:xfrm>
            <a:off x="1447800" y="353424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872B3-80E1-46C0-9B94-B9D30D4EE0B0}"/>
              </a:ext>
            </a:extLst>
          </p:cNvPr>
          <p:cNvSpPr txBox="1"/>
          <p:nvPr/>
        </p:nvSpPr>
        <p:spPr>
          <a:xfrm>
            <a:off x="1022791" y="289054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??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0816C7-C541-4F85-914A-3E6B785F26BA}"/>
              </a:ext>
            </a:extLst>
          </p:cNvPr>
          <p:cNvCxnSpPr/>
          <p:nvPr/>
        </p:nvCxnSpPr>
        <p:spPr>
          <a:xfrm>
            <a:off x="5943600" y="2438400"/>
            <a:ext cx="19812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6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9337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>
                <a:solidFill>
                  <a:srgbClr val="0070C0"/>
                </a:solidFill>
              </a:rPr>
              <a:t>Goal: </a:t>
            </a:r>
            <a:r>
              <a:rPr lang="en-US" sz="1600" dirty="0"/>
              <a:t>show that workers were better off most recently (1810) than in the past. </a:t>
            </a:r>
          </a:p>
          <a:p>
            <a:r>
              <a:rPr lang="en-US" sz="1600" dirty="0">
                <a:solidFill>
                  <a:srgbClr val="0070C0"/>
                </a:solidFill>
              </a:rPr>
              <a:t>Is this what you see?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02B00-3B2F-D40E-6846-0E5491DF53FA}"/>
              </a:ext>
            </a:extLst>
          </p:cNvPr>
          <p:cNvSpPr txBox="1"/>
          <p:nvPr/>
        </p:nvSpPr>
        <p:spPr>
          <a:xfrm>
            <a:off x="1582882" y="445031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C8AC4-CE76-5877-714B-1D36EF11C869}"/>
              </a:ext>
            </a:extLst>
          </p:cNvPr>
          <p:cNvSpPr txBox="1"/>
          <p:nvPr/>
        </p:nvSpPr>
        <p:spPr>
          <a:xfrm>
            <a:off x="1603664" y="5791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wages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071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</a:t>
            </a:r>
            <a:r>
              <a:rPr lang="en-US" sz="2000" dirty="0">
                <a:solidFill>
                  <a:srgbClr val="00B050"/>
                </a:solidFill>
              </a:rPr>
              <a:t>re-vision</a:t>
            </a:r>
            <a:r>
              <a:rPr lang="en-US" sz="2000" dirty="0"/>
              <a:t> plots the </a:t>
            </a:r>
            <a:r>
              <a:rPr lang="en-US" sz="2000" dirty="0">
                <a:solidFill>
                  <a:srgbClr val="0070C0"/>
                </a:solidFill>
              </a:rPr>
              <a:t>ratio</a:t>
            </a:r>
            <a:r>
              <a:rPr lang="en-US" sz="2000" dirty="0"/>
              <a:t> of price of wheat to wages directly</a:t>
            </a:r>
          </a:p>
          <a:p>
            <a:r>
              <a:rPr lang="en-US" sz="2000" dirty="0"/>
              <a:t>Makes Playfair’s point more directly, but less beautifully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5029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improvements can be made to this 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6D5E1-6107-0A11-47B1-C314A13C1A5F}"/>
              </a:ext>
            </a:extLst>
          </p:cNvPr>
          <p:cNvSpPr txBox="1"/>
          <p:nvPr/>
        </p:nvSpPr>
        <p:spPr>
          <a:xfrm>
            <a:off x="3810000" y="54102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Fix formatting of axis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Choose better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Use direct labels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</a:t>
            </a:r>
            <a:r>
              <a:rPr lang="en-US" dirty="0">
                <a:solidFill>
                  <a:srgbClr val="0070C0"/>
                </a:solidFill>
              </a:rPr>
              <a:t>difference</a:t>
            </a:r>
            <a:r>
              <a:rPr lang="en-US" dirty="0"/>
              <a:t> in heights or the </a:t>
            </a:r>
            <a:r>
              <a:rPr lang="en-US" dirty="0">
                <a:solidFill>
                  <a:srgbClr val="0070C0"/>
                </a:solidFill>
              </a:rPr>
              <a:t>ratio</a:t>
            </a:r>
            <a:r>
              <a:rPr lang="en-US" dirty="0"/>
              <a:t>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0AB3F0-CC3F-29B5-D90D-5F21BCB0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Evil bars: A source of merriment?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2F1FC-7220-3025-9802-F7A82DB2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A red and green rectangular chart&#10;&#10;Description automatically generated">
            <a:extLst>
              <a:ext uri="{FF2B5EF4-FFF2-40B4-BE49-F238E27FC236}">
                <a16:creationId xmlns:a16="http://schemas.microsoft.com/office/drawing/2014/main" id="{8C93A1C8-CDE0-F220-5FF2-DDC577ECE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90" y="1281112"/>
            <a:ext cx="576661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9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82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78ED-445B-6125-5D7C-08131459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How to make a confusing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ABB4-DBC6-B1F7-F955-C15E1D63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A graph of red bars with white text&#10;&#10;Description automatically generated">
            <a:extLst>
              <a:ext uri="{FF2B5EF4-FFF2-40B4-BE49-F238E27FC236}">
                <a16:creationId xmlns:a16="http://schemas.microsoft.com/office/drawing/2014/main" id="{A150F260-71FA-443F-366A-6C9C38B44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55802"/>
            <a:ext cx="5882982" cy="5427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EA85E-8401-C171-5188-DA1D45BE95A0}"/>
              </a:ext>
            </a:extLst>
          </p:cNvPr>
          <p:cNvSpPr txBox="1"/>
          <p:nvPr/>
        </p:nvSpPr>
        <p:spPr>
          <a:xfrm>
            <a:off x="3200400" y="6096000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https://twitter.com/TheEditorDiary/status/1742939764003893567/photo/1</a:t>
            </a:r>
            <a:r>
              <a:rPr lang="en-CA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A22B0-393F-2FDF-3F7F-B2CC054A0874}"/>
              </a:ext>
            </a:extLst>
          </p:cNvPr>
          <p:cNvSpPr txBox="1"/>
          <p:nvPr/>
        </p:nvSpPr>
        <p:spPr>
          <a:xfrm>
            <a:off x="6096000" y="2209800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Why did they make this a bar chart?</a:t>
            </a:r>
          </a:p>
          <a:p>
            <a:endParaRPr lang="en-CA" dirty="0"/>
          </a:p>
          <a:p>
            <a:r>
              <a:rPr lang="en-CA" dirty="0"/>
              <a:t>What re-design would avoid the confusion?</a:t>
            </a:r>
          </a:p>
        </p:txBody>
      </p:sp>
    </p:spTree>
    <p:extLst>
      <p:ext uri="{BB962C8B-B14F-4D97-AF65-F5344CB8AC3E}">
        <p14:creationId xmlns:p14="http://schemas.microsoft.com/office/powerpoint/2010/main" val="16772380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7D173-A415-C812-F0E8-4B4A1ED835EC}"/>
              </a:ext>
            </a:extLst>
          </p:cNvPr>
          <p:cNvSpPr txBox="1"/>
          <p:nvPr/>
        </p:nvSpPr>
        <p:spPr>
          <a:xfrm>
            <a:off x="533400" y="48006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Grid lines obscure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What do the grey bars mean?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bottom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0668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</a:t>
            </a:r>
            <a:r>
              <a:rPr lang="en-US" dirty="0">
                <a:solidFill>
                  <a:srgbClr val="FF0000"/>
                </a:solidFill>
              </a:rPr>
              <a:t>“hockey stick” graph</a:t>
            </a:r>
            <a:r>
              <a:rPr lang="en-US" dirty="0"/>
              <a:t>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3C3A-5D20-4E93-A8B1-C2D0692B9D97}"/>
              </a:ext>
            </a:extLst>
          </p:cNvPr>
          <p:cNvSpPr txBox="1"/>
          <p:nvPr/>
        </p:nvSpPr>
        <p:spPr>
          <a:xfrm>
            <a:off x="6400800" y="2057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 MUCH INFO??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1430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</a:t>
            </a:r>
          </a:p>
          <a:p>
            <a:pPr algn="ctr"/>
            <a:r>
              <a:rPr lang="en-US" sz="2000" dirty="0"/>
              <a:t>Solar 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>
            <a:off x="304800" y="35814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7812"/>
            <a:ext cx="6441691" cy="35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Lack of pirates causes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616958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Video: </a:t>
            </a:r>
            <a:r>
              <a:rPr lang="en-US" sz="1600" dirty="0">
                <a:hlinkClick r:id="rId3"/>
              </a:rPr>
              <a:t>https://www.youtube.com/watch?v=jWoCXLuTIkI</a:t>
            </a:r>
            <a:endParaRPr lang="en-US" sz="1600" dirty="0"/>
          </a:p>
          <a:p>
            <a:r>
              <a:rPr lang="en-US" sz="1600" dirty="0"/>
              <a:t>See also: </a:t>
            </a:r>
            <a:r>
              <a:rPr lang="en-US" sz="1600" dirty="0">
                <a:hlinkClick r:id="rId4"/>
              </a:rPr>
              <a:t>https://www.climate-lab-book.ac.uk/spirals/</a:t>
            </a:r>
            <a:r>
              <a:rPr lang="en-US" sz="1600" dirty="0"/>
              <a:t>  </a:t>
            </a:r>
          </a:p>
        </p:txBody>
      </p:sp>
      <p:pic>
        <p:nvPicPr>
          <p:cNvPr id="6" name="Online Media 5" title="Climate Spiral">
            <a:hlinkClick r:id="" action="ppaction://media"/>
            <a:extLst>
              <a:ext uri="{FF2B5EF4-FFF2-40B4-BE49-F238E27FC236}">
                <a16:creationId xmlns:a16="http://schemas.microsoft.com/office/drawing/2014/main" id="{D66B6C97-D53C-FDB7-C6FB-0F976F1135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828800"/>
            <a:ext cx="7111550" cy="4018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34F21-145B-DF47-0C65-A8E87331B715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NASA video by Ed Hawkins shows monthly global temperature anomalies, 1890-2021 as an increasing spiral whose color reflects temperature.</a:t>
            </a:r>
          </a:p>
        </p:txBody>
      </p:sp>
    </p:spTree>
    <p:extLst>
      <p:ext uri="{BB962C8B-B14F-4D97-AF65-F5344CB8AC3E}">
        <p14:creationId xmlns:p14="http://schemas.microsoft.com/office/powerpoint/2010/main" val="5743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14439</TotalTime>
  <Words>6713</Words>
  <Application>Microsoft Office PowerPoint</Application>
  <PresentationFormat>On-screen Show (4:3)</PresentationFormat>
  <Paragraphs>874</Paragraphs>
  <Slides>105</Slides>
  <Notes>16</Notes>
  <HiddenSlides>7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Courier New</vt:lpstr>
      <vt:lpstr>Symbol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Race &amp; Crime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Datasaurus Dozen</vt:lpstr>
      <vt:lpstr>Comparing groups: Analysis vs. Presentation graphs</vt:lpstr>
      <vt:lpstr>PowerPoint Presentation</vt:lpstr>
      <vt:lpstr>Presentation: Turning tables into graphs</vt:lpstr>
      <vt:lpstr>Semi-graphic tables</vt:lpstr>
      <vt:lpstr>Graphs &amp; Information design</vt:lpstr>
      <vt:lpstr>Effective data display</vt:lpstr>
      <vt:lpstr>Make visual comparisons easy</vt:lpstr>
      <vt:lpstr>Make visual comparisons easy</vt:lpstr>
      <vt:lpstr>Make comparisons direct</vt:lpstr>
      <vt:lpstr>Direct labels vs. legends</vt:lpstr>
      <vt:lpstr>Direct labels vs. legends</vt:lpstr>
      <vt:lpstr>Visualizing uncertainty</vt:lpstr>
      <vt:lpstr>Uncertainty: Theory &amp; simulation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PowerPoint Presentation</vt:lpstr>
      <vt:lpstr>Good/excellent graphs</vt:lpstr>
      <vt:lpstr>PowerPoint Presentation</vt:lpstr>
      <vt:lpstr>Bad/evil graphs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Or, try to use direct labels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Evil bars: A source of merriment?</vt:lpstr>
      <vt:lpstr>More evil: 3D bars</vt:lpstr>
      <vt:lpstr>How to make a confusing bar chart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scatterplot?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Animation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63</cp:revision>
  <dcterms:created xsi:type="dcterms:W3CDTF">2021-04-25T15:02:54Z</dcterms:created>
  <dcterms:modified xsi:type="dcterms:W3CDTF">2024-01-11T18:43:18Z</dcterms:modified>
</cp:coreProperties>
</file>